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authors.xml" ContentType="application/vnd.ms-powerpoint.author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50"/>
  </p:notesMasterIdLst>
  <p:handoutMasterIdLst>
    <p:handoutMasterId r:id="rId51"/>
  </p:handoutMasterIdLst>
  <p:sldIdLst>
    <p:sldId id="1059" r:id="rId5"/>
    <p:sldId id="931" r:id="rId6"/>
    <p:sldId id="1065" r:id="rId7"/>
    <p:sldId id="1066" r:id="rId8"/>
    <p:sldId id="1077" r:id="rId9"/>
    <p:sldId id="1067" r:id="rId10"/>
    <p:sldId id="1068" r:id="rId11"/>
    <p:sldId id="1069" r:id="rId12"/>
    <p:sldId id="1070" r:id="rId13"/>
    <p:sldId id="1071" r:id="rId14"/>
    <p:sldId id="1072" r:id="rId15"/>
    <p:sldId id="1073" r:id="rId16"/>
    <p:sldId id="1074" r:id="rId17"/>
    <p:sldId id="1075" r:id="rId18"/>
    <p:sldId id="1109" r:id="rId19"/>
    <p:sldId id="1076" r:id="rId20"/>
    <p:sldId id="1078" r:id="rId21"/>
    <p:sldId id="1079" r:id="rId22"/>
    <p:sldId id="1081" r:id="rId23"/>
    <p:sldId id="1082" r:id="rId24"/>
    <p:sldId id="1083" r:id="rId25"/>
    <p:sldId id="1084" r:id="rId26"/>
    <p:sldId id="1085" r:id="rId27"/>
    <p:sldId id="1086" r:id="rId28"/>
    <p:sldId id="1087" r:id="rId29"/>
    <p:sldId id="1088" r:id="rId30"/>
    <p:sldId id="1089" r:id="rId31"/>
    <p:sldId id="1090" r:id="rId32"/>
    <p:sldId id="1091" r:id="rId33"/>
    <p:sldId id="1092" r:id="rId34"/>
    <p:sldId id="1093" r:id="rId35"/>
    <p:sldId id="1094" r:id="rId36"/>
    <p:sldId id="1095" r:id="rId37"/>
    <p:sldId id="1096" r:id="rId38"/>
    <p:sldId id="1098" r:id="rId39"/>
    <p:sldId id="1099" r:id="rId40"/>
    <p:sldId id="1100" r:id="rId41"/>
    <p:sldId id="1101" r:id="rId42"/>
    <p:sldId id="1102" r:id="rId43"/>
    <p:sldId id="1103" r:id="rId44"/>
    <p:sldId id="1104" r:id="rId45"/>
    <p:sldId id="1105" r:id="rId46"/>
    <p:sldId id="1107" r:id="rId47"/>
    <p:sldId id="1062" r:id="rId48"/>
    <p:sldId id="915" r:id="rId4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28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E8A0222-ED32-1359-898A-DEAEF7EB9503}" name="Sofia Sardinha" initials="SS" userId="prlCULuzqh3Y1/LOTt840NW7gVQoaAM3qubNxjRt2Do=" providerId="None"/>
  <p188:author id="{738704D8-9460-2C4E-A41E-274321DCE497}" name="Almeida, Mário" initials="AM" userId="S::kkqk557@astrazeneca.net::9f464f88-0017-4cd2-85fd-cf0fde8d87db" providerId="AD"/>
  <p188:author id="{D3344FE9-F745-6AF0-B5B9-183EF53549D2}" name="Ramos, Daniel" initials="RD" userId="S::kjgl579@astrazeneca.net::fefc076b-7397-4d3f-9c4d-d8e4ace1b249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meida, Mário" initials="AM" lastIdx="32" clrIdx="0">
    <p:extLst>
      <p:ext uri="{19B8F6BF-5375-455C-9EA6-DF929625EA0E}">
        <p15:presenceInfo xmlns:p15="http://schemas.microsoft.com/office/powerpoint/2012/main" userId="S::kkqk557@astrazeneca.net::9f464f88-0017-4cd2-85fd-cf0fde8d87db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30051"/>
    <a:srgbClr val="E8A83B"/>
    <a:srgbClr val="F8AD2F"/>
    <a:srgbClr val="006756"/>
    <a:srgbClr val="E9AD47"/>
    <a:srgbClr val="DE505C"/>
    <a:srgbClr val="F0F0F0"/>
    <a:srgbClr val="25408F"/>
    <a:srgbClr val="98010B"/>
    <a:srgbClr val="B91B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517" autoAdjust="0"/>
    <p:restoredTop sz="96247" autoAdjust="0"/>
  </p:normalViewPr>
  <p:slideViewPr>
    <p:cSldViewPr snapToObjects="1">
      <p:cViewPr varScale="1">
        <p:scale>
          <a:sx n="111" d="100"/>
          <a:sy n="111" d="100"/>
        </p:scale>
        <p:origin x="1908" y="558"/>
      </p:cViewPr>
      <p:guideLst>
        <p:guide orient="horz" pos="2128"/>
        <p:guide pos="2880"/>
      </p:guideLst>
    </p:cSldViewPr>
  </p:slideViewPr>
  <p:outlineViewPr>
    <p:cViewPr>
      <p:scale>
        <a:sx n="33" d="100"/>
        <a:sy n="33" d="100"/>
      </p:scale>
      <p:origin x="0" y="-744"/>
    </p:cViewPr>
  </p:outlineViewPr>
  <p:notesTextViewPr>
    <p:cViewPr>
      <p:scale>
        <a:sx n="400" d="100"/>
        <a:sy n="400" d="100"/>
      </p:scale>
      <p:origin x="0" y="0"/>
    </p:cViewPr>
  </p:notesTextViewPr>
  <p:sorterViewPr>
    <p:cViewPr>
      <p:scale>
        <a:sx n="63" d="100"/>
        <a:sy n="63" d="100"/>
      </p:scale>
      <p:origin x="0" y="0"/>
    </p:cViewPr>
  </p:sorterViewPr>
  <p:notesViewPr>
    <p:cSldViewPr>
      <p:cViewPr varScale="1">
        <p:scale>
          <a:sx n="84" d="100"/>
          <a:sy n="84" d="100"/>
        </p:scale>
        <p:origin x="3912" y="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notesMaster" Target="notesMasters/notesMaster1.xml"/><Relationship Id="rId55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presProps" Target="presProps.xml"/><Relationship Id="rId58" Type="http://schemas.microsoft.com/office/2018/10/relationships/authors" Target="authors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customXml" Target="../customXml/item4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microsoft.com/office/2016/11/relationships/changesInfo" Target="changesInfos/changesInfo1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commentAuthors" Target="comment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los Cunha" userId="d296938c-29cc-4408-ae26-ff1e1b8ff7a6" providerId="ADAL" clId="{8D24DC29-58AE-4ACF-B075-6793CE87AC8B}"/>
    <pc:docChg chg="modSld">
      <pc:chgData name="Carlos Cunha" userId="d296938c-29cc-4408-ae26-ff1e1b8ff7a6" providerId="ADAL" clId="{8D24DC29-58AE-4ACF-B075-6793CE87AC8B}" dt="2024-04-24T08:50:18.962" v="1" actId="1035"/>
      <pc:docMkLst>
        <pc:docMk/>
      </pc:docMkLst>
      <pc:sldChg chg="modSp mod">
        <pc:chgData name="Carlos Cunha" userId="d296938c-29cc-4408-ae26-ff1e1b8ff7a6" providerId="ADAL" clId="{8D24DC29-58AE-4ACF-B075-6793CE87AC8B}" dt="2024-04-24T08:50:18.962" v="1" actId="1035"/>
        <pc:sldMkLst>
          <pc:docMk/>
          <pc:sldMk cId="564262305" sldId="1088"/>
        </pc:sldMkLst>
        <pc:spChg chg="mod">
          <ac:chgData name="Carlos Cunha" userId="d296938c-29cc-4408-ae26-ff1e1b8ff7a6" providerId="ADAL" clId="{8D24DC29-58AE-4ACF-B075-6793CE87AC8B}" dt="2024-04-24T08:50:18.962" v="1" actId="1035"/>
          <ac:spMkLst>
            <pc:docMk/>
            <pc:sldMk cId="564262305" sldId="1088"/>
            <ac:spMk id="3" creationId="{B4650790-7D1F-1B2C-F178-80EE827CB398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Roboto Light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93954A-C201-EB40-9459-342C786798D2}" type="datetimeFigureOut">
              <a:rPr lang="en-US" smtClean="0">
                <a:latin typeface="Roboto Light"/>
              </a:rPr>
              <a:t>4/24/2024</a:t>
            </a:fld>
            <a:endParaRPr lang="en-US" dirty="0">
              <a:latin typeface="Roboto Light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Roboto Ligh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52853C-6216-544B-82BE-E4DDDB9FF424}" type="slidenum">
              <a:rPr lang="en-US" smtClean="0">
                <a:latin typeface="Roboto Light"/>
              </a:rPr>
              <a:t>‹nº›</a:t>
            </a:fld>
            <a:endParaRPr lang="en-US" dirty="0">
              <a:latin typeface="Roboto Light"/>
            </a:endParaRPr>
          </a:p>
        </p:txBody>
      </p:sp>
    </p:spTree>
    <p:extLst>
      <p:ext uri="{BB962C8B-B14F-4D97-AF65-F5344CB8AC3E}">
        <p14:creationId xmlns:p14="http://schemas.microsoft.com/office/powerpoint/2010/main" val="178966205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Roboto Light"/>
              </a:defRPr>
            </a:lvl1pPr>
          </a:lstStyle>
          <a:p>
            <a:endParaRPr lang="en-JM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Roboto Light"/>
              </a:defRPr>
            </a:lvl1pPr>
          </a:lstStyle>
          <a:p>
            <a:fld id="{7D7D0FC4-79A4-4CD6-9D21-6D2AFDDF42EC}" type="datetimeFigureOut">
              <a:rPr lang="en-JM" smtClean="0"/>
              <a:pPr/>
              <a:t>24/4/2024</a:t>
            </a:fld>
            <a:endParaRPr lang="en-JM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JM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JM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Roboto Light"/>
              </a:defRPr>
            </a:lvl1pPr>
          </a:lstStyle>
          <a:p>
            <a:endParaRPr lang="en-JM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Roboto Light"/>
              </a:defRPr>
            </a:lvl1pPr>
          </a:lstStyle>
          <a:p>
            <a:fld id="{FEA829E4-7B8F-48ED-BCF8-1C0A3C644052}" type="slidenum">
              <a:rPr lang="en-JM" smtClean="0"/>
              <a:pPr/>
              <a:t>‹nº›</a:t>
            </a:fld>
            <a:endParaRPr lang="en-JM" dirty="0"/>
          </a:p>
        </p:txBody>
      </p:sp>
    </p:spTree>
    <p:extLst>
      <p:ext uri="{BB962C8B-B14F-4D97-AF65-F5344CB8AC3E}">
        <p14:creationId xmlns:p14="http://schemas.microsoft.com/office/powerpoint/2010/main" val="48703792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Roboto Ligh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Roboto Ligh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Roboto Ligh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Roboto Ligh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Roboto Ligh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533400" y="508000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>
                <a:gradFill flip="none" rotWithShape="1">
                  <a:gsLst>
                    <a:gs pos="0">
                      <a:schemeClr val="accent1"/>
                    </a:gs>
                    <a:gs pos="100000">
                      <a:schemeClr val="accent4"/>
                    </a:gs>
                    <a:gs pos="50000">
                      <a:schemeClr val="accent2"/>
                    </a:gs>
                    <a:gs pos="75000">
                      <a:schemeClr val="accent3"/>
                    </a:gs>
                  </a:gsLst>
                  <a:lin ang="0" scaled="1"/>
                  <a:tileRect/>
                </a:gradFill>
              </a:defRPr>
            </a:lvl1pPr>
          </a:lstStyle>
          <a:p>
            <a:endParaRPr lang="en-JM" dirty="0"/>
          </a:p>
        </p:txBody>
      </p:sp>
      <p:sp>
        <p:nvSpPr>
          <p:cNvPr id="22" name="Picture Placeholder 21"/>
          <p:cNvSpPr>
            <a:spLocks noGrp="1"/>
          </p:cNvSpPr>
          <p:nvPr>
            <p:ph type="pic" sz="quarter" idx="25"/>
          </p:nvPr>
        </p:nvSpPr>
        <p:spPr>
          <a:xfrm>
            <a:off x="0" y="3621000"/>
            <a:ext cx="1295400" cy="1631200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en-US"/>
          </a:p>
        </p:txBody>
      </p:sp>
      <p:sp>
        <p:nvSpPr>
          <p:cNvPr id="23" name="Picture Placeholder 21"/>
          <p:cNvSpPr>
            <a:spLocks noGrp="1"/>
          </p:cNvSpPr>
          <p:nvPr>
            <p:ph type="pic" sz="quarter" idx="26"/>
          </p:nvPr>
        </p:nvSpPr>
        <p:spPr>
          <a:xfrm>
            <a:off x="1308100" y="3621000"/>
            <a:ext cx="1295400" cy="1631200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en-US"/>
          </a:p>
        </p:txBody>
      </p:sp>
      <p:sp>
        <p:nvSpPr>
          <p:cNvPr id="24" name="Picture Placeholder 21"/>
          <p:cNvSpPr>
            <a:spLocks noGrp="1"/>
          </p:cNvSpPr>
          <p:nvPr>
            <p:ph type="pic" sz="quarter" idx="27"/>
          </p:nvPr>
        </p:nvSpPr>
        <p:spPr>
          <a:xfrm>
            <a:off x="2616200" y="3621000"/>
            <a:ext cx="1295400" cy="1631200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en-US"/>
          </a:p>
        </p:txBody>
      </p:sp>
      <p:sp>
        <p:nvSpPr>
          <p:cNvPr id="25" name="Picture Placeholder 21"/>
          <p:cNvSpPr>
            <a:spLocks noGrp="1"/>
          </p:cNvSpPr>
          <p:nvPr>
            <p:ph type="pic" sz="quarter" idx="28"/>
          </p:nvPr>
        </p:nvSpPr>
        <p:spPr>
          <a:xfrm>
            <a:off x="3924300" y="3621000"/>
            <a:ext cx="1295400" cy="1631200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en-US"/>
          </a:p>
        </p:txBody>
      </p:sp>
      <p:sp>
        <p:nvSpPr>
          <p:cNvPr id="26" name="Picture Placeholder 21"/>
          <p:cNvSpPr>
            <a:spLocks noGrp="1"/>
          </p:cNvSpPr>
          <p:nvPr>
            <p:ph type="pic" sz="quarter" idx="29"/>
          </p:nvPr>
        </p:nvSpPr>
        <p:spPr>
          <a:xfrm>
            <a:off x="5232400" y="3621000"/>
            <a:ext cx="1295400" cy="1631200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7" name="Picture Placeholder 21"/>
          <p:cNvSpPr>
            <a:spLocks noGrp="1"/>
          </p:cNvSpPr>
          <p:nvPr>
            <p:ph type="pic" sz="quarter" idx="30"/>
          </p:nvPr>
        </p:nvSpPr>
        <p:spPr>
          <a:xfrm>
            <a:off x="6540500" y="3621000"/>
            <a:ext cx="1295400" cy="1631200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en-US"/>
          </a:p>
        </p:txBody>
      </p:sp>
      <p:sp>
        <p:nvSpPr>
          <p:cNvPr id="28" name="Picture Placeholder 21"/>
          <p:cNvSpPr>
            <a:spLocks noGrp="1"/>
          </p:cNvSpPr>
          <p:nvPr>
            <p:ph type="pic" sz="quarter" idx="31"/>
          </p:nvPr>
        </p:nvSpPr>
        <p:spPr>
          <a:xfrm>
            <a:off x="7848600" y="3621000"/>
            <a:ext cx="1295400" cy="1631200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en-US"/>
          </a:p>
        </p:txBody>
      </p:sp>
      <p:sp>
        <p:nvSpPr>
          <p:cNvPr id="29" name="Picture Placeholder 21"/>
          <p:cNvSpPr>
            <a:spLocks noGrp="1"/>
          </p:cNvSpPr>
          <p:nvPr>
            <p:ph type="pic" sz="quarter" idx="32"/>
          </p:nvPr>
        </p:nvSpPr>
        <p:spPr>
          <a:xfrm>
            <a:off x="0" y="5252201"/>
            <a:ext cx="1295400" cy="1631200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en-US"/>
          </a:p>
        </p:txBody>
      </p:sp>
      <p:sp>
        <p:nvSpPr>
          <p:cNvPr id="30" name="Picture Placeholder 21"/>
          <p:cNvSpPr>
            <a:spLocks noGrp="1"/>
          </p:cNvSpPr>
          <p:nvPr>
            <p:ph type="pic" sz="quarter" idx="33"/>
          </p:nvPr>
        </p:nvSpPr>
        <p:spPr>
          <a:xfrm>
            <a:off x="1308100" y="5252201"/>
            <a:ext cx="1295400" cy="1631200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en-US"/>
          </a:p>
        </p:txBody>
      </p:sp>
      <p:sp>
        <p:nvSpPr>
          <p:cNvPr id="31" name="Picture Placeholder 21"/>
          <p:cNvSpPr>
            <a:spLocks noGrp="1"/>
          </p:cNvSpPr>
          <p:nvPr>
            <p:ph type="pic" sz="quarter" idx="34"/>
          </p:nvPr>
        </p:nvSpPr>
        <p:spPr>
          <a:xfrm>
            <a:off x="2616200" y="5252201"/>
            <a:ext cx="1295400" cy="1631200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en-US"/>
          </a:p>
        </p:txBody>
      </p:sp>
      <p:sp>
        <p:nvSpPr>
          <p:cNvPr id="32" name="Picture Placeholder 21"/>
          <p:cNvSpPr>
            <a:spLocks noGrp="1"/>
          </p:cNvSpPr>
          <p:nvPr>
            <p:ph type="pic" sz="quarter" idx="35"/>
          </p:nvPr>
        </p:nvSpPr>
        <p:spPr>
          <a:xfrm>
            <a:off x="3924300" y="5252201"/>
            <a:ext cx="1295400" cy="1631200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en-US"/>
          </a:p>
        </p:txBody>
      </p:sp>
      <p:sp>
        <p:nvSpPr>
          <p:cNvPr id="33" name="Picture Placeholder 21"/>
          <p:cNvSpPr>
            <a:spLocks noGrp="1"/>
          </p:cNvSpPr>
          <p:nvPr>
            <p:ph type="pic" sz="quarter" idx="36"/>
          </p:nvPr>
        </p:nvSpPr>
        <p:spPr>
          <a:xfrm>
            <a:off x="5232400" y="5252201"/>
            <a:ext cx="1295400" cy="1631200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Picture Placeholder 21"/>
          <p:cNvSpPr>
            <a:spLocks noGrp="1"/>
          </p:cNvSpPr>
          <p:nvPr>
            <p:ph type="pic" sz="quarter" idx="37"/>
          </p:nvPr>
        </p:nvSpPr>
        <p:spPr>
          <a:xfrm>
            <a:off x="6540500" y="5252201"/>
            <a:ext cx="1295400" cy="1631200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en-US"/>
          </a:p>
        </p:txBody>
      </p:sp>
      <p:sp>
        <p:nvSpPr>
          <p:cNvPr id="35" name="Picture Placeholder 21"/>
          <p:cNvSpPr>
            <a:spLocks noGrp="1"/>
          </p:cNvSpPr>
          <p:nvPr>
            <p:ph type="pic" sz="quarter" idx="38"/>
          </p:nvPr>
        </p:nvSpPr>
        <p:spPr>
          <a:xfrm>
            <a:off x="7848600" y="5252201"/>
            <a:ext cx="1295400" cy="1631200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en-US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24"/>
          </p:nvPr>
        </p:nvSpPr>
        <p:spPr>
          <a:xfrm>
            <a:off x="533400" y="558801"/>
            <a:ext cx="5029200" cy="431800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1500" b="0" kern="0" spc="0">
                <a:solidFill>
                  <a:schemeClr val="tx1"/>
                </a:solidFill>
                <a:latin typeface="Roboto Light"/>
                <a:ea typeface="Roboto Light"/>
                <a:cs typeface="Roboto Light"/>
              </a:defRPr>
            </a:lvl1pPr>
            <a:lvl2pPr marL="457200" indent="0">
              <a:buFontTx/>
              <a:buNone/>
              <a:defRPr sz="1050">
                <a:latin typeface="Mission Gothic Regular" pitchFamily="50" charset="0"/>
              </a:defRPr>
            </a:lvl2pPr>
            <a:lvl3pPr marL="914400" indent="0">
              <a:buFontTx/>
              <a:buNone/>
              <a:defRPr sz="1050">
                <a:latin typeface="Mission Gothic Regular" pitchFamily="50" charset="0"/>
              </a:defRPr>
            </a:lvl3pPr>
            <a:lvl4pPr marL="1371600" indent="0">
              <a:buFontTx/>
              <a:buNone/>
              <a:defRPr sz="1050">
                <a:latin typeface="Mission Gothic Regular" pitchFamily="50" charset="0"/>
              </a:defRPr>
            </a:lvl4pPr>
            <a:lvl5pPr marL="1828800" indent="0">
              <a:buFontTx/>
              <a:buNone/>
              <a:defRPr sz="1050">
                <a:latin typeface="Mission Gothic Regular" pitchFamily="50" charset="0"/>
              </a:defRPr>
            </a:lvl5pPr>
          </a:lstStyle>
          <a:p>
            <a:pPr lvl="0"/>
            <a:endParaRPr lang="en-JM" dirty="0"/>
          </a:p>
        </p:txBody>
      </p:sp>
    </p:spTree>
    <p:extLst>
      <p:ext uri="{BB962C8B-B14F-4D97-AF65-F5344CB8AC3E}">
        <p14:creationId xmlns:p14="http://schemas.microsoft.com/office/powerpoint/2010/main" val="723083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7"/>
          <p:cNvSpPr>
            <a:spLocks noGrp="1"/>
          </p:cNvSpPr>
          <p:nvPr>
            <p:ph type="body" sz="quarter" idx="24"/>
          </p:nvPr>
        </p:nvSpPr>
        <p:spPr>
          <a:xfrm>
            <a:off x="533400" y="558801"/>
            <a:ext cx="5029200" cy="431800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1500" b="0" kern="0" spc="0">
                <a:solidFill>
                  <a:schemeClr val="tx1"/>
                </a:solidFill>
                <a:latin typeface="Roboto Light"/>
                <a:ea typeface="Roboto Light"/>
                <a:cs typeface="Roboto Light"/>
              </a:defRPr>
            </a:lvl1pPr>
            <a:lvl2pPr marL="457200" indent="0">
              <a:buFontTx/>
              <a:buNone/>
              <a:defRPr sz="1050">
                <a:latin typeface="Mission Gothic Regular" pitchFamily="50" charset="0"/>
              </a:defRPr>
            </a:lvl2pPr>
            <a:lvl3pPr marL="914400" indent="0">
              <a:buFontTx/>
              <a:buNone/>
              <a:defRPr sz="1050">
                <a:latin typeface="Mission Gothic Regular" pitchFamily="50" charset="0"/>
              </a:defRPr>
            </a:lvl3pPr>
            <a:lvl4pPr marL="1371600" indent="0">
              <a:buFontTx/>
              <a:buNone/>
              <a:defRPr sz="1050">
                <a:latin typeface="Mission Gothic Regular" pitchFamily="50" charset="0"/>
              </a:defRPr>
            </a:lvl4pPr>
            <a:lvl5pPr marL="1828800" indent="0">
              <a:buFontTx/>
              <a:buNone/>
              <a:defRPr sz="1050">
                <a:latin typeface="Mission Gothic Regular" pitchFamily="50" charset="0"/>
              </a:defRPr>
            </a:lvl5pPr>
          </a:lstStyle>
          <a:p>
            <a:pPr lvl="0"/>
            <a:endParaRPr lang="en-JM" dirty="0"/>
          </a:p>
        </p:txBody>
      </p:sp>
      <p:sp>
        <p:nvSpPr>
          <p:cNvPr id="23" name="Picture Placeholder 21"/>
          <p:cNvSpPr>
            <a:spLocks noGrp="1"/>
          </p:cNvSpPr>
          <p:nvPr>
            <p:ph type="pic" sz="quarter" idx="26"/>
          </p:nvPr>
        </p:nvSpPr>
        <p:spPr>
          <a:xfrm>
            <a:off x="4572000" y="584201"/>
            <a:ext cx="1905000" cy="5689600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en-US"/>
          </a:p>
        </p:txBody>
      </p:sp>
      <p:sp>
        <p:nvSpPr>
          <p:cNvPr id="19" name="Picture Placeholder 21"/>
          <p:cNvSpPr>
            <a:spLocks noGrp="1"/>
          </p:cNvSpPr>
          <p:nvPr>
            <p:ph type="pic" sz="quarter" idx="27"/>
          </p:nvPr>
        </p:nvSpPr>
        <p:spPr>
          <a:xfrm>
            <a:off x="6553200" y="584201"/>
            <a:ext cx="1905000" cy="5689600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en-US"/>
          </a:p>
        </p:txBody>
      </p:sp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538642" y="508000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</p:spTree>
    <p:extLst>
      <p:ext uri="{BB962C8B-B14F-4D97-AF65-F5344CB8AC3E}">
        <p14:creationId xmlns:p14="http://schemas.microsoft.com/office/powerpoint/2010/main" val="2300139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21"/>
          <p:cNvSpPr>
            <a:spLocks noGrp="1"/>
          </p:cNvSpPr>
          <p:nvPr>
            <p:ph type="pic" sz="quarter" idx="27"/>
          </p:nvPr>
        </p:nvSpPr>
        <p:spPr>
          <a:xfrm>
            <a:off x="3429000" y="1905000"/>
            <a:ext cx="2438400" cy="4470400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en-US"/>
          </a:p>
        </p:txBody>
      </p:sp>
      <p:sp>
        <p:nvSpPr>
          <p:cNvPr id="6" name="Text Placeholder 17"/>
          <p:cNvSpPr>
            <a:spLocks noGrp="1"/>
          </p:cNvSpPr>
          <p:nvPr>
            <p:ph type="body" sz="quarter" idx="24"/>
          </p:nvPr>
        </p:nvSpPr>
        <p:spPr>
          <a:xfrm>
            <a:off x="533400" y="558801"/>
            <a:ext cx="5029200" cy="431800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1500" b="0" kern="0" spc="0">
                <a:solidFill>
                  <a:schemeClr val="tx1">
                    <a:lumMod val="75000"/>
                  </a:schemeClr>
                </a:solidFill>
                <a:latin typeface="Roboto Light"/>
                <a:ea typeface="Roboto Light"/>
                <a:cs typeface="Roboto Light"/>
              </a:defRPr>
            </a:lvl1pPr>
            <a:lvl2pPr marL="457200" indent="0">
              <a:buFontTx/>
              <a:buNone/>
              <a:defRPr sz="1050">
                <a:latin typeface="Mission Gothic Regular" pitchFamily="50" charset="0"/>
              </a:defRPr>
            </a:lvl2pPr>
            <a:lvl3pPr marL="914400" indent="0">
              <a:buFontTx/>
              <a:buNone/>
              <a:defRPr sz="1050">
                <a:latin typeface="Mission Gothic Regular" pitchFamily="50" charset="0"/>
              </a:defRPr>
            </a:lvl3pPr>
            <a:lvl4pPr marL="1371600" indent="0">
              <a:buFontTx/>
              <a:buNone/>
              <a:defRPr sz="1050">
                <a:latin typeface="Mission Gothic Regular" pitchFamily="50" charset="0"/>
              </a:defRPr>
            </a:lvl4pPr>
            <a:lvl5pPr marL="1828800" indent="0">
              <a:buFontTx/>
              <a:buNone/>
              <a:defRPr sz="1050">
                <a:latin typeface="Mission Gothic Regular" pitchFamily="50" charset="0"/>
              </a:defRPr>
            </a:lvl5pPr>
          </a:lstStyle>
          <a:p>
            <a:pPr lvl="0"/>
            <a:endParaRPr lang="en-JM" dirty="0"/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533400" y="508000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</p:spTree>
    <p:extLst>
      <p:ext uri="{BB962C8B-B14F-4D97-AF65-F5344CB8AC3E}">
        <p14:creationId xmlns:p14="http://schemas.microsoft.com/office/powerpoint/2010/main" val="3043192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533401" y="2006602"/>
            <a:ext cx="2969026" cy="2109013"/>
          </a:xfrm>
        </p:spPr>
        <p:txBody>
          <a:bodyPr anchor="t"/>
          <a:lstStyle>
            <a:lvl1pPr marL="0" indent="0" algn="ctr">
              <a:buNone/>
              <a:defRPr/>
            </a:lvl1pPr>
          </a:lstStyle>
          <a:p>
            <a:endParaRPr lang="id-ID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5410200" y="4241800"/>
            <a:ext cx="2969026" cy="2109013"/>
          </a:xfrm>
        </p:spPr>
        <p:txBody>
          <a:bodyPr anchor="t"/>
          <a:lstStyle>
            <a:lvl1pPr marL="0" indent="0" algn="ctr">
              <a:buNone/>
              <a:defRPr/>
            </a:lvl1pPr>
          </a:lstStyle>
          <a:p>
            <a:endParaRPr lang="id-ID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533403" y="4241800"/>
            <a:ext cx="1460603" cy="2109013"/>
          </a:xfrm>
        </p:spPr>
        <p:txBody>
          <a:bodyPr anchor="t"/>
          <a:lstStyle>
            <a:lvl1pPr marL="0" indent="0" algn="ctr">
              <a:buNone/>
              <a:defRPr/>
            </a:lvl1pPr>
          </a:lstStyle>
          <a:p>
            <a:endParaRPr lang="id-ID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22"/>
          </p:nvPr>
        </p:nvSpPr>
        <p:spPr>
          <a:xfrm>
            <a:off x="3581403" y="2006601"/>
            <a:ext cx="1752999" cy="4284656"/>
          </a:xfrm>
        </p:spPr>
        <p:txBody>
          <a:bodyPr anchor="t"/>
          <a:lstStyle>
            <a:lvl1pPr marL="0" indent="0" algn="ctr">
              <a:buNone/>
              <a:defRPr/>
            </a:lvl1pPr>
          </a:lstStyle>
          <a:p>
            <a:endParaRPr lang="id-ID"/>
          </a:p>
        </p:txBody>
      </p:sp>
      <p:sp>
        <p:nvSpPr>
          <p:cNvPr id="11" name="Text Placeholder 17"/>
          <p:cNvSpPr>
            <a:spLocks noGrp="1"/>
          </p:cNvSpPr>
          <p:nvPr>
            <p:ph type="body" sz="quarter" idx="24"/>
          </p:nvPr>
        </p:nvSpPr>
        <p:spPr>
          <a:xfrm>
            <a:off x="533400" y="558801"/>
            <a:ext cx="5029200" cy="431800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1500" b="0" kern="0" spc="0">
                <a:solidFill>
                  <a:schemeClr val="tx1"/>
                </a:solidFill>
                <a:latin typeface="Roboto Light"/>
                <a:ea typeface="Roboto Light"/>
                <a:cs typeface="Roboto Light"/>
              </a:defRPr>
            </a:lvl1pPr>
            <a:lvl2pPr marL="457200" indent="0">
              <a:buFontTx/>
              <a:buNone/>
              <a:defRPr sz="1050">
                <a:latin typeface="Mission Gothic Regular" pitchFamily="50" charset="0"/>
              </a:defRPr>
            </a:lvl2pPr>
            <a:lvl3pPr marL="914400" indent="0">
              <a:buFontTx/>
              <a:buNone/>
              <a:defRPr sz="1050">
                <a:latin typeface="Mission Gothic Regular" pitchFamily="50" charset="0"/>
              </a:defRPr>
            </a:lvl3pPr>
            <a:lvl4pPr marL="1371600" indent="0">
              <a:buFontTx/>
              <a:buNone/>
              <a:defRPr sz="1050">
                <a:latin typeface="Mission Gothic Regular" pitchFamily="50" charset="0"/>
              </a:defRPr>
            </a:lvl4pPr>
            <a:lvl5pPr marL="1828800" indent="0">
              <a:buFontTx/>
              <a:buNone/>
              <a:defRPr sz="1050">
                <a:latin typeface="Mission Gothic Regular" pitchFamily="50" charset="0"/>
              </a:defRPr>
            </a:lvl5pPr>
          </a:lstStyle>
          <a:p>
            <a:pPr lvl="0"/>
            <a:endParaRPr lang="en-JM" dirty="0"/>
          </a:p>
        </p:txBody>
      </p: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533400" y="508000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</p:spTree>
    <p:extLst>
      <p:ext uri="{BB962C8B-B14F-4D97-AF65-F5344CB8AC3E}">
        <p14:creationId xmlns:p14="http://schemas.microsoft.com/office/powerpoint/2010/main" val="306096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533400" y="5021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46" name="Picture Placeholder 28"/>
          <p:cNvSpPr>
            <a:spLocks noGrp="1" noChangeAspect="1"/>
          </p:cNvSpPr>
          <p:nvPr>
            <p:ph type="pic" sz="quarter" idx="51"/>
          </p:nvPr>
        </p:nvSpPr>
        <p:spPr>
          <a:xfrm>
            <a:off x="5257800" y="2006600"/>
            <a:ext cx="1151999" cy="1151999"/>
          </a:xfrm>
          <a:prstGeom prst="ellipse">
            <a:avLst/>
          </a:prstGeom>
          <a:ln w="76200" cap="sq">
            <a:noFill/>
            <a:miter lim="800000"/>
          </a:ln>
          <a:effectLst/>
        </p:spPr>
        <p:txBody>
          <a:bodyPr>
            <a:normAutofit/>
          </a:bodyPr>
          <a:lstStyle>
            <a:lvl1pPr marL="0" indent="0" algn="ctr">
              <a:buFontTx/>
              <a:buNone/>
              <a:defRPr sz="1050">
                <a:solidFill>
                  <a:schemeClr val="tx1">
                    <a:lumMod val="50000"/>
                    <a:lumOff val="50000"/>
                  </a:schemeClr>
                </a:solidFill>
                <a:latin typeface="Roboto Light"/>
                <a:cs typeface="Roboto Light"/>
              </a:defRPr>
            </a:lvl1pPr>
          </a:lstStyle>
          <a:p>
            <a:endParaRPr lang="en-JM" dirty="0"/>
          </a:p>
        </p:txBody>
      </p:sp>
      <p:sp>
        <p:nvSpPr>
          <p:cNvPr id="47" name="Picture Placeholder 28"/>
          <p:cNvSpPr>
            <a:spLocks noGrp="1" noChangeAspect="1"/>
          </p:cNvSpPr>
          <p:nvPr>
            <p:ph type="pic" sz="quarter" idx="52"/>
          </p:nvPr>
        </p:nvSpPr>
        <p:spPr>
          <a:xfrm>
            <a:off x="6477000" y="2006600"/>
            <a:ext cx="1151999" cy="1151999"/>
          </a:xfrm>
          <a:prstGeom prst="ellipse">
            <a:avLst/>
          </a:prstGeom>
          <a:ln w="76200" cap="sq">
            <a:noFill/>
            <a:miter lim="800000"/>
          </a:ln>
          <a:effectLst/>
        </p:spPr>
        <p:txBody>
          <a:bodyPr>
            <a:normAutofit/>
          </a:bodyPr>
          <a:lstStyle>
            <a:lvl1pPr marL="0" indent="0" algn="ctr">
              <a:buFontTx/>
              <a:buNone/>
              <a:defRPr sz="1050">
                <a:solidFill>
                  <a:schemeClr val="tx1">
                    <a:lumMod val="50000"/>
                    <a:lumOff val="50000"/>
                  </a:schemeClr>
                </a:solidFill>
                <a:latin typeface="Roboto Light"/>
                <a:cs typeface="Roboto Light"/>
              </a:defRPr>
            </a:lvl1pPr>
          </a:lstStyle>
          <a:p>
            <a:endParaRPr lang="en-JM" dirty="0"/>
          </a:p>
        </p:txBody>
      </p:sp>
      <p:sp>
        <p:nvSpPr>
          <p:cNvPr id="48" name="Picture Placeholder 28"/>
          <p:cNvSpPr>
            <a:spLocks noGrp="1" noChangeAspect="1"/>
          </p:cNvSpPr>
          <p:nvPr>
            <p:ph type="pic" sz="quarter" idx="53"/>
          </p:nvPr>
        </p:nvSpPr>
        <p:spPr>
          <a:xfrm>
            <a:off x="4648200" y="3297000"/>
            <a:ext cx="1151999" cy="1151999"/>
          </a:xfrm>
          <a:prstGeom prst="ellipse">
            <a:avLst/>
          </a:prstGeom>
          <a:ln w="76200" cap="sq">
            <a:noFill/>
            <a:miter lim="800000"/>
          </a:ln>
          <a:effectLst/>
        </p:spPr>
        <p:txBody>
          <a:bodyPr>
            <a:normAutofit/>
          </a:bodyPr>
          <a:lstStyle>
            <a:lvl1pPr marL="0" indent="0" algn="ctr">
              <a:buFontTx/>
              <a:buNone/>
              <a:defRPr sz="1050">
                <a:solidFill>
                  <a:schemeClr val="tx1">
                    <a:lumMod val="50000"/>
                    <a:lumOff val="50000"/>
                  </a:schemeClr>
                </a:solidFill>
                <a:latin typeface="Roboto Light"/>
                <a:cs typeface="Roboto Light"/>
              </a:defRPr>
            </a:lvl1pPr>
          </a:lstStyle>
          <a:p>
            <a:endParaRPr lang="en-JM" dirty="0"/>
          </a:p>
        </p:txBody>
      </p:sp>
      <p:sp>
        <p:nvSpPr>
          <p:cNvPr id="49" name="Picture Placeholder 28"/>
          <p:cNvSpPr>
            <a:spLocks noGrp="1" noChangeAspect="1"/>
          </p:cNvSpPr>
          <p:nvPr>
            <p:ph type="pic" sz="quarter" idx="54"/>
          </p:nvPr>
        </p:nvSpPr>
        <p:spPr>
          <a:xfrm>
            <a:off x="5867400" y="3297000"/>
            <a:ext cx="1151999" cy="1151999"/>
          </a:xfrm>
          <a:prstGeom prst="ellipse">
            <a:avLst/>
          </a:prstGeom>
          <a:ln w="76200" cap="sq">
            <a:noFill/>
            <a:miter lim="800000"/>
          </a:ln>
          <a:effectLst/>
        </p:spPr>
        <p:txBody>
          <a:bodyPr>
            <a:normAutofit/>
          </a:bodyPr>
          <a:lstStyle>
            <a:lvl1pPr marL="0" indent="0" algn="ctr">
              <a:buFontTx/>
              <a:buNone/>
              <a:defRPr sz="1050">
                <a:solidFill>
                  <a:schemeClr val="tx1">
                    <a:lumMod val="50000"/>
                    <a:lumOff val="50000"/>
                  </a:schemeClr>
                </a:solidFill>
                <a:latin typeface="Roboto Light"/>
                <a:cs typeface="Roboto Light"/>
              </a:defRPr>
            </a:lvl1pPr>
          </a:lstStyle>
          <a:p>
            <a:endParaRPr lang="en-JM" dirty="0"/>
          </a:p>
        </p:txBody>
      </p:sp>
      <p:sp>
        <p:nvSpPr>
          <p:cNvPr id="51" name="Picture Placeholder 28"/>
          <p:cNvSpPr>
            <a:spLocks noGrp="1" noChangeAspect="1"/>
          </p:cNvSpPr>
          <p:nvPr>
            <p:ph type="pic" sz="quarter" idx="56"/>
          </p:nvPr>
        </p:nvSpPr>
        <p:spPr>
          <a:xfrm>
            <a:off x="7109400" y="3327400"/>
            <a:ext cx="1151999" cy="1151999"/>
          </a:xfrm>
          <a:prstGeom prst="ellipse">
            <a:avLst/>
          </a:prstGeom>
          <a:ln w="76200" cap="sq">
            <a:noFill/>
            <a:miter lim="800000"/>
          </a:ln>
          <a:effectLst/>
        </p:spPr>
        <p:txBody>
          <a:bodyPr>
            <a:normAutofit/>
          </a:bodyPr>
          <a:lstStyle>
            <a:lvl1pPr marL="0" indent="0" algn="ctr">
              <a:buFontTx/>
              <a:buNone/>
              <a:defRPr sz="1050">
                <a:solidFill>
                  <a:schemeClr val="tx1">
                    <a:lumMod val="50000"/>
                    <a:lumOff val="50000"/>
                  </a:schemeClr>
                </a:solidFill>
                <a:latin typeface="Roboto Light"/>
                <a:cs typeface="Roboto Light"/>
              </a:defRPr>
            </a:lvl1pPr>
          </a:lstStyle>
          <a:p>
            <a:endParaRPr lang="en-JM" dirty="0"/>
          </a:p>
        </p:txBody>
      </p:sp>
      <p:sp>
        <p:nvSpPr>
          <p:cNvPr id="53" name="Picture Placeholder 28"/>
          <p:cNvSpPr>
            <a:spLocks noGrp="1" noChangeAspect="1"/>
          </p:cNvSpPr>
          <p:nvPr>
            <p:ph type="pic" sz="quarter" idx="58"/>
          </p:nvPr>
        </p:nvSpPr>
        <p:spPr>
          <a:xfrm>
            <a:off x="5257800" y="4617800"/>
            <a:ext cx="1151999" cy="1151999"/>
          </a:xfrm>
          <a:prstGeom prst="ellipse">
            <a:avLst/>
          </a:prstGeom>
          <a:ln w="76200" cap="sq">
            <a:noFill/>
            <a:miter lim="800000"/>
          </a:ln>
          <a:effectLst/>
        </p:spPr>
        <p:txBody>
          <a:bodyPr>
            <a:normAutofit/>
          </a:bodyPr>
          <a:lstStyle>
            <a:lvl1pPr marL="0" indent="0" algn="ctr">
              <a:buFontTx/>
              <a:buNone/>
              <a:defRPr sz="1050">
                <a:solidFill>
                  <a:schemeClr val="tx1">
                    <a:lumMod val="50000"/>
                    <a:lumOff val="50000"/>
                  </a:schemeClr>
                </a:solidFill>
                <a:latin typeface="Roboto Light"/>
                <a:cs typeface="Roboto Light"/>
              </a:defRPr>
            </a:lvl1pPr>
          </a:lstStyle>
          <a:p>
            <a:endParaRPr lang="en-JM" dirty="0"/>
          </a:p>
        </p:txBody>
      </p:sp>
      <p:sp>
        <p:nvSpPr>
          <p:cNvPr id="54" name="Picture Placeholder 28"/>
          <p:cNvSpPr>
            <a:spLocks noGrp="1" noChangeAspect="1"/>
          </p:cNvSpPr>
          <p:nvPr>
            <p:ph type="pic" sz="quarter" idx="59"/>
          </p:nvPr>
        </p:nvSpPr>
        <p:spPr>
          <a:xfrm>
            <a:off x="6477000" y="4617800"/>
            <a:ext cx="1151999" cy="1151999"/>
          </a:xfrm>
          <a:prstGeom prst="ellipse">
            <a:avLst/>
          </a:prstGeom>
          <a:ln w="76200" cap="sq">
            <a:noFill/>
            <a:miter lim="800000"/>
          </a:ln>
          <a:effectLst/>
        </p:spPr>
        <p:txBody>
          <a:bodyPr>
            <a:normAutofit/>
          </a:bodyPr>
          <a:lstStyle>
            <a:lvl1pPr marL="0" indent="0" algn="ctr">
              <a:buFontTx/>
              <a:buNone/>
              <a:defRPr sz="1050">
                <a:solidFill>
                  <a:schemeClr val="tx1">
                    <a:lumMod val="50000"/>
                    <a:lumOff val="50000"/>
                  </a:schemeClr>
                </a:solidFill>
                <a:latin typeface="Roboto Light"/>
                <a:cs typeface="Roboto Light"/>
              </a:defRPr>
            </a:lvl1pPr>
          </a:lstStyle>
          <a:p>
            <a:endParaRPr lang="en-JM" dirty="0"/>
          </a:p>
        </p:txBody>
      </p:sp>
      <p:sp>
        <p:nvSpPr>
          <p:cNvPr id="11" name="Text Placeholder 17"/>
          <p:cNvSpPr>
            <a:spLocks noGrp="1"/>
          </p:cNvSpPr>
          <p:nvPr>
            <p:ph type="body" sz="quarter" idx="24"/>
          </p:nvPr>
        </p:nvSpPr>
        <p:spPr>
          <a:xfrm>
            <a:off x="533400" y="558801"/>
            <a:ext cx="5029200" cy="431800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1500" b="0" kern="0" spc="0">
                <a:solidFill>
                  <a:schemeClr val="tx1"/>
                </a:solidFill>
                <a:latin typeface="Roboto Light"/>
                <a:ea typeface="Roboto Light"/>
                <a:cs typeface="Roboto Light"/>
              </a:defRPr>
            </a:lvl1pPr>
            <a:lvl2pPr marL="457200" indent="0">
              <a:buFontTx/>
              <a:buNone/>
              <a:defRPr sz="1050">
                <a:latin typeface="Mission Gothic Regular" pitchFamily="50" charset="0"/>
              </a:defRPr>
            </a:lvl2pPr>
            <a:lvl3pPr marL="914400" indent="0">
              <a:buFontTx/>
              <a:buNone/>
              <a:defRPr sz="1050">
                <a:latin typeface="Mission Gothic Regular" pitchFamily="50" charset="0"/>
              </a:defRPr>
            </a:lvl3pPr>
            <a:lvl4pPr marL="1371600" indent="0">
              <a:buFontTx/>
              <a:buNone/>
              <a:defRPr sz="1050">
                <a:latin typeface="Mission Gothic Regular" pitchFamily="50" charset="0"/>
              </a:defRPr>
            </a:lvl4pPr>
            <a:lvl5pPr marL="1828800" indent="0">
              <a:buFontTx/>
              <a:buNone/>
              <a:defRPr sz="1050">
                <a:latin typeface="Mission Gothic Regular" pitchFamily="50" charset="0"/>
              </a:defRPr>
            </a:lvl5pPr>
          </a:lstStyle>
          <a:p>
            <a:pPr lvl="0"/>
            <a:endParaRPr lang="en-JM" dirty="0"/>
          </a:p>
        </p:txBody>
      </p:sp>
    </p:spTree>
    <p:extLst>
      <p:ext uri="{BB962C8B-B14F-4D97-AF65-F5344CB8AC3E}">
        <p14:creationId xmlns:p14="http://schemas.microsoft.com/office/powerpoint/2010/main" val="3482164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28"/>
          <p:cNvSpPr>
            <a:spLocks noGrp="1"/>
          </p:cNvSpPr>
          <p:nvPr>
            <p:ph type="pic" sz="quarter" idx="51"/>
          </p:nvPr>
        </p:nvSpPr>
        <p:spPr>
          <a:xfrm>
            <a:off x="5105400" y="2438400"/>
            <a:ext cx="2362200" cy="2362199"/>
          </a:xfrm>
          <a:prstGeom prst="ellipse">
            <a:avLst/>
          </a:prstGeom>
          <a:ln w="76200" cap="sq">
            <a:noFill/>
            <a:miter lim="800000"/>
          </a:ln>
          <a:effectLst/>
        </p:spPr>
        <p:txBody>
          <a:bodyPr>
            <a:normAutofit/>
          </a:bodyPr>
          <a:lstStyle>
            <a:lvl1pPr marL="0" indent="0" algn="ctr">
              <a:buFontTx/>
              <a:buNone/>
              <a:defRPr sz="1050">
                <a:solidFill>
                  <a:schemeClr val="tx1">
                    <a:lumMod val="50000"/>
                    <a:lumOff val="50000"/>
                  </a:schemeClr>
                </a:solidFill>
                <a:latin typeface="Roboto Light"/>
                <a:cs typeface="Roboto Light"/>
              </a:defRPr>
            </a:lvl1pPr>
          </a:lstStyle>
          <a:p>
            <a:endParaRPr lang="en-JM" dirty="0"/>
          </a:p>
        </p:txBody>
      </p:sp>
      <p:sp>
        <p:nvSpPr>
          <p:cNvPr id="5" name="Picture Placeholder 28"/>
          <p:cNvSpPr>
            <a:spLocks noGrp="1"/>
          </p:cNvSpPr>
          <p:nvPr>
            <p:ph type="pic" sz="quarter" idx="52"/>
          </p:nvPr>
        </p:nvSpPr>
        <p:spPr>
          <a:xfrm>
            <a:off x="1447800" y="2438400"/>
            <a:ext cx="2362200" cy="2362199"/>
          </a:xfrm>
          <a:prstGeom prst="ellipse">
            <a:avLst/>
          </a:prstGeom>
          <a:ln w="76200" cap="sq">
            <a:noFill/>
            <a:miter lim="800000"/>
          </a:ln>
          <a:effectLst/>
        </p:spPr>
        <p:txBody>
          <a:bodyPr>
            <a:normAutofit/>
          </a:bodyPr>
          <a:lstStyle>
            <a:lvl1pPr marL="0" indent="0" algn="ctr">
              <a:buFontTx/>
              <a:buNone/>
              <a:defRPr sz="1050">
                <a:solidFill>
                  <a:schemeClr val="tx1">
                    <a:lumMod val="50000"/>
                    <a:lumOff val="50000"/>
                  </a:schemeClr>
                </a:solidFill>
                <a:latin typeface="Roboto Light"/>
                <a:cs typeface="Roboto Light"/>
              </a:defRPr>
            </a:lvl1pPr>
          </a:lstStyle>
          <a:p>
            <a:endParaRPr lang="en-JM" dirty="0"/>
          </a:p>
        </p:txBody>
      </p:sp>
      <p:sp>
        <p:nvSpPr>
          <p:cNvPr id="6" name="Text Placeholder 17"/>
          <p:cNvSpPr>
            <a:spLocks noGrp="1"/>
          </p:cNvSpPr>
          <p:nvPr>
            <p:ph type="body" sz="quarter" idx="24"/>
          </p:nvPr>
        </p:nvSpPr>
        <p:spPr>
          <a:xfrm>
            <a:off x="533400" y="558801"/>
            <a:ext cx="5029200" cy="431800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1500" b="0" kern="0" spc="0">
                <a:solidFill>
                  <a:schemeClr val="tx1"/>
                </a:solidFill>
                <a:latin typeface="Roboto Light"/>
                <a:ea typeface="Roboto Light"/>
                <a:cs typeface="Roboto Light"/>
              </a:defRPr>
            </a:lvl1pPr>
            <a:lvl2pPr marL="457200" indent="0">
              <a:buFontTx/>
              <a:buNone/>
              <a:defRPr sz="1050">
                <a:latin typeface="Mission Gothic Regular" pitchFamily="50" charset="0"/>
              </a:defRPr>
            </a:lvl2pPr>
            <a:lvl3pPr marL="914400" indent="0">
              <a:buFontTx/>
              <a:buNone/>
              <a:defRPr sz="1050">
                <a:latin typeface="Mission Gothic Regular" pitchFamily="50" charset="0"/>
              </a:defRPr>
            </a:lvl3pPr>
            <a:lvl4pPr marL="1371600" indent="0">
              <a:buFontTx/>
              <a:buNone/>
              <a:defRPr sz="1050">
                <a:latin typeface="Mission Gothic Regular" pitchFamily="50" charset="0"/>
              </a:defRPr>
            </a:lvl4pPr>
            <a:lvl5pPr marL="1828800" indent="0">
              <a:buFontTx/>
              <a:buNone/>
              <a:defRPr sz="1050">
                <a:latin typeface="Mission Gothic Regular" pitchFamily="50" charset="0"/>
              </a:defRPr>
            </a:lvl5pPr>
          </a:lstStyle>
          <a:p>
            <a:pPr lvl="0"/>
            <a:endParaRPr lang="en-JM" dirty="0"/>
          </a:p>
        </p:txBody>
      </p:sp>
    </p:spTree>
    <p:extLst>
      <p:ext uri="{BB962C8B-B14F-4D97-AF65-F5344CB8AC3E}">
        <p14:creationId xmlns:p14="http://schemas.microsoft.com/office/powerpoint/2010/main" val="3764632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Picture Placeholder 28"/>
          <p:cNvSpPr>
            <a:spLocks noGrp="1" noChangeAspect="1"/>
          </p:cNvSpPr>
          <p:nvPr>
            <p:ph type="pic" sz="quarter" idx="52"/>
          </p:nvPr>
        </p:nvSpPr>
        <p:spPr>
          <a:xfrm>
            <a:off x="533400" y="2057400"/>
            <a:ext cx="1905000" cy="1879600"/>
          </a:xfrm>
          <a:prstGeom prst="ellipse">
            <a:avLst/>
          </a:prstGeom>
          <a:ln w="76200" cap="sq">
            <a:noFill/>
            <a:miter lim="800000"/>
          </a:ln>
          <a:effectLst/>
        </p:spPr>
        <p:txBody>
          <a:bodyPr>
            <a:normAutofit/>
          </a:bodyPr>
          <a:lstStyle>
            <a:lvl1pPr marL="0" indent="0" algn="ctr">
              <a:buFontTx/>
              <a:buNone/>
              <a:defRPr sz="1050">
                <a:solidFill>
                  <a:schemeClr val="tx1">
                    <a:lumMod val="50000"/>
                    <a:lumOff val="50000"/>
                  </a:schemeClr>
                </a:solidFill>
                <a:latin typeface="Roboto Light"/>
                <a:cs typeface="Roboto Light"/>
              </a:defRPr>
            </a:lvl1pPr>
          </a:lstStyle>
          <a:p>
            <a:endParaRPr lang="en-JM" dirty="0"/>
          </a:p>
        </p:txBody>
      </p:sp>
      <p:sp>
        <p:nvSpPr>
          <p:cNvPr id="6" name="Text Placeholder 17"/>
          <p:cNvSpPr>
            <a:spLocks noGrp="1"/>
          </p:cNvSpPr>
          <p:nvPr>
            <p:ph type="body" sz="quarter" idx="24"/>
          </p:nvPr>
        </p:nvSpPr>
        <p:spPr>
          <a:xfrm>
            <a:off x="533400" y="558801"/>
            <a:ext cx="5029200" cy="431800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1500" b="0" kern="0" spc="0">
                <a:solidFill>
                  <a:schemeClr val="tx1"/>
                </a:solidFill>
                <a:latin typeface="Roboto Light"/>
                <a:ea typeface="Roboto Light"/>
                <a:cs typeface="Roboto Light"/>
              </a:defRPr>
            </a:lvl1pPr>
            <a:lvl2pPr marL="457200" indent="0">
              <a:buFontTx/>
              <a:buNone/>
              <a:defRPr sz="1050">
                <a:latin typeface="Mission Gothic Regular" pitchFamily="50" charset="0"/>
              </a:defRPr>
            </a:lvl2pPr>
            <a:lvl3pPr marL="914400" indent="0">
              <a:buFontTx/>
              <a:buNone/>
              <a:defRPr sz="1050">
                <a:latin typeface="Mission Gothic Regular" pitchFamily="50" charset="0"/>
              </a:defRPr>
            </a:lvl3pPr>
            <a:lvl4pPr marL="1371600" indent="0">
              <a:buFontTx/>
              <a:buNone/>
              <a:defRPr sz="1050">
                <a:latin typeface="Mission Gothic Regular" pitchFamily="50" charset="0"/>
              </a:defRPr>
            </a:lvl4pPr>
            <a:lvl5pPr marL="1828800" indent="0">
              <a:buFontTx/>
              <a:buNone/>
              <a:defRPr sz="1050">
                <a:latin typeface="Mission Gothic Regular" pitchFamily="50" charset="0"/>
              </a:defRPr>
            </a:lvl5pPr>
          </a:lstStyle>
          <a:p>
            <a:pPr lvl="0"/>
            <a:endParaRPr lang="en-JM" dirty="0"/>
          </a:p>
        </p:txBody>
      </p:sp>
      <p:sp>
        <p:nvSpPr>
          <p:cNvPr id="7" name="Picture Placeholder 28"/>
          <p:cNvSpPr>
            <a:spLocks noGrp="1" noChangeAspect="1"/>
          </p:cNvSpPr>
          <p:nvPr>
            <p:ph type="pic" sz="quarter" idx="53"/>
          </p:nvPr>
        </p:nvSpPr>
        <p:spPr>
          <a:xfrm>
            <a:off x="533400" y="4292601"/>
            <a:ext cx="1905000" cy="1879600"/>
          </a:xfrm>
          <a:prstGeom prst="ellipse">
            <a:avLst/>
          </a:prstGeom>
          <a:ln w="76200" cap="sq">
            <a:noFill/>
            <a:miter lim="800000"/>
          </a:ln>
          <a:effectLst/>
        </p:spPr>
        <p:txBody>
          <a:bodyPr>
            <a:normAutofit/>
          </a:bodyPr>
          <a:lstStyle>
            <a:lvl1pPr marL="0" indent="0" algn="ctr">
              <a:buFontTx/>
              <a:buNone/>
              <a:defRPr sz="1050">
                <a:solidFill>
                  <a:schemeClr val="tx1">
                    <a:lumMod val="50000"/>
                    <a:lumOff val="50000"/>
                  </a:schemeClr>
                </a:solidFill>
                <a:latin typeface="Roboto Light"/>
                <a:cs typeface="Roboto Light"/>
              </a:defRPr>
            </a:lvl1pPr>
          </a:lstStyle>
          <a:p>
            <a:endParaRPr lang="en-JM" dirty="0"/>
          </a:p>
        </p:txBody>
      </p:sp>
    </p:spTree>
    <p:extLst>
      <p:ext uri="{BB962C8B-B14F-4D97-AF65-F5344CB8AC3E}">
        <p14:creationId xmlns:p14="http://schemas.microsoft.com/office/powerpoint/2010/main" val="509813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28"/>
          <p:cNvSpPr>
            <a:spLocks noGrp="1"/>
          </p:cNvSpPr>
          <p:nvPr>
            <p:ph type="pic" sz="quarter" idx="51"/>
          </p:nvPr>
        </p:nvSpPr>
        <p:spPr>
          <a:xfrm>
            <a:off x="3314700" y="2819399"/>
            <a:ext cx="2232000" cy="2235201"/>
          </a:xfrm>
          <a:prstGeom prst="ellipse">
            <a:avLst/>
          </a:prstGeom>
          <a:ln w="76200" cap="sq">
            <a:noFill/>
            <a:miter lim="800000"/>
          </a:ln>
          <a:effectLst/>
        </p:spPr>
        <p:txBody>
          <a:bodyPr>
            <a:normAutofit/>
          </a:bodyPr>
          <a:lstStyle>
            <a:lvl1pPr marL="0" indent="0" algn="ctr">
              <a:buFontTx/>
              <a:buNone/>
              <a:defRPr sz="1050">
                <a:solidFill>
                  <a:schemeClr val="tx1">
                    <a:lumMod val="50000"/>
                    <a:lumOff val="50000"/>
                  </a:schemeClr>
                </a:solidFill>
                <a:latin typeface="Roboto Light"/>
                <a:cs typeface="Roboto Light"/>
              </a:defRPr>
            </a:lvl1pPr>
          </a:lstStyle>
          <a:p>
            <a:endParaRPr lang="en-JM" dirty="0"/>
          </a:p>
        </p:txBody>
      </p:sp>
      <p:sp>
        <p:nvSpPr>
          <p:cNvPr id="5" name="Picture Placeholder 28"/>
          <p:cNvSpPr>
            <a:spLocks noGrp="1"/>
          </p:cNvSpPr>
          <p:nvPr>
            <p:ph type="pic" sz="quarter" idx="52"/>
          </p:nvPr>
        </p:nvSpPr>
        <p:spPr>
          <a:xfrm>
            <a:off x="609600" y="2819399"/>
            <a:ext cx="2232000" cy="2235201"/>
          </a:xfrm>
          <a:prstGeom prst="ellipse">
            <a:avLst/>
          </a:prstGeom>
          <a:ln w="76200" cap="sq">
            <a:noFill/>
            <a:miter lim="800000"/>
          </a:ln>
          <a:effectLst/>
        </p:spPr>
        <p:txBody>
          <a:bodyPr>
            <a:normAutofit/>
          </a:bodyPr>
          <a:lstStyle>
            <a:lvl1pPr marL="0" indent="0" algn="ctr">
              <a:buFontTx/>
              <a:buNone/>
              <a:defRPr sz="1050">
                <a:solidFill>
                  <a:schemeClr val="tx1">
                    <a:lumMod val="50000"/>
                    <a:lumOff val="50000"/>
                  </a:schemeClr>
                </a:solidFill>
                <a:latin typeface="Roboto Light"/>
                <a:cs typeface="Roboto Light"/>
              </a:defRPr>
            </a:lvl1pPr>
          </a:lstStyle>
          <a:p>
            <a:endParaRPr lang="en-JM" dirty="0"/>
          </a:p>
        </p:txBody>
      </p:sp>
      <p:sp>
        <p:nvSpPr>
          <p:cNvPr id="6" name="Text Placeholder 17"/>
          <p:cNvSpPr>
            <a:spLocks noGrp="1"/>
          </p:cNvSpPr>
          <p:nvPr>
            <p:ph type="body" sz="quarter" idx="24"/>
          </p:nvPr>
        </p:nvSpPr>
        <p:spPr>
          <a:xfrm>
            <a:off x="533400" y="558801"/>
            <a:ext cx="5029200" cy="431800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1500" b="0" kern="0" spc="0">
                <a:solidFill>
                  <a:schemeClr val="tx1">
                    <a:lumMod val="75000"/>
                  </a:schemeClr>
                </a:solidFill>
                <a:latin typeface="Roboto Light"/>
                <a:ea typeface="Roboto Light"/>
                <a:cs typeface="Roboto Light"/>
              </a:defRPr>
            </a:lvl1pPr>
            <a:lvl2pPr marL="457200" indent="0">
              <a:buFontTx/>
              <a:buNone/>
              <a:defRPr sz="1050">
                <a:latin typeface="Mission Gothic Regular" pitchFamily="50" charset="0"/>
              </a:defRPr>
            </a:lvl2pPr>
            <a:lvl3pPr marL="914400" indent="0">
              <a:buFontTx/>
              <a:buNone/>
              <a:defRPr sz="1050">
                <a:latin typeface="Mission Gothic Regular" pitchFamily="50" charset="0"/>
              </a:defRPr>
            </a:lvl3pPr>
            <a:lvl4pPr marL="1371600" indent="0">
              <a:buFontTx/>
              <a:buNone/>
              <a:defRPr sz="1050">
                <a:latin typeface="Mission Gothic Regular" pitchFamily="50" charset="0"/>
              </a:defRPr>
            </a:lvl4pPr>
            <a:lvl5pPr marL="1828800" indent="0">
              <a:buFontTx/>
              <a:buNone/>
              <a:defRPr sz="1050">
                <a:latin typeface="Mission Gothic Regular" pitchFamily="50" charset="0"/>
              </a:defRPr>
            </a:lvl5pPr>
          </a:lstStyle>
          <a:p>
            <a:pPr lvl="0"/>
            <a:endParaRPr lang="en-JM" dirty="0"/>
          </a:p>
        </p:txBody>
      </p:sp>
      <p:sp>
        <p:nvSpPr>
          <p:cNvPr id="7" name="Picture Placeholder 28"/>
          <p:cNvSpPr>
            <a:spLocks noGrp="1"/>
          </p:cNvSpPr>
          <p:nvPr>
            <p:ph type="pic" sz="quarter" idx="53"/>
          </p:nvPr>
        </p:nvSpPr>
        <p:spPr>
          <a:xfrm>
            <a:off x="6019800" y="2819399"/>
            <a:ext cx="2232000" cy="2235201"/>
          </a:xfrm>
          <a:prstGeom prst="ellipse">
            <a:avLst/>
          </a:prstGeom>
          <a:ln w="76200" cap="sq">
            <a:noFill/>
            <a:miter lim="800000"/>
          </a:ln>
          <a:effectLst/>
        </p:spPr>
        <p:txBody>
          <a:bodyPr>
            <a:normAutofit/>
          </a:bodyPr>
          <a:lstStyle>
            <a:lvl1pPr marL="0" indent="0" algn="ctr">
              <a:buFontTx/>
              <a:buNone/>
              <a:defRPr sz="1050">
                <a:solidFill>
                  <a:schemeClr val="tx1">
                    <a:lumMod val="50000"/>
                    <a:lumOff val="50000"/>
                  </a:schemeClr>
                </a:solidFill>
                <a:latin typeface="Roboto Light"/>
                <a:cs typeface="Roboto Light"/>
              </a:defRPr>
            </a:lvl1pPr>
          </a:lstStyle>
          <a:p>
            <a:endParaRPr lang="en-JM" dirty="0"/>
          </a:p>
        </p:txBody>
      </p:sp>
    </p:spTree>
    <p:extLst>
      <p:ext uri="{BB962C8B-B14F-4D97-AF65-F5344CB8AC3E}">
        <p14:creationId xmlns:p14="http://schemas.microsoft.com/office/powerpoint/2010/main" val="1181047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icture Placeholder 28"/>
          <p:cNvSpPr>
            <a:spLocks noGrp="1" noChangeAspect="1"/>
          </p:cNvSpPr>
          <p:nvPr>
            <p:ph type="pic" sz="quarter" idx="50"/>
          </p:nvPr>
        </p:nvSpPr>
        <p:spPr>
          <a:xfrm>
            <a:off x="609600" y="2268404"/>
            <a:ext cx="1439997" cy="1439998"/>
          </a:xfrm>
          <a:prstGeom prst="ellipse">
            <a:avLst/>
          </a:prstGeom>
          <a:ln w="76200" cap="sq">
            <a:noFill/>
            <a:miter lim="800000"/>
          </a:ln>
          <a:effectLst/>
        </p:spPr>
        <p:txBody>
          <a:bodyPr>
            <a:normAutofit/>
          </a:bodyPr>
          <a:lstStyle>
            <a:lvl1pPr marL="0" indent="0" algn="ctr">
              <a:buFontTx/>
              <a:buNone/>
              <a:defRPr sz="1050">
                <a:solidFill>
                  <a:schemeClr val="tx1">
                    <a:lumMod val="50000"/>
                    <a:lumOff val="50000"/>
                  </a:schemeClr>
                </a:solidFill>
                <a:latin typeface="Roboto Light"/>
                <a:cs typeface="Roboto Light"/>
              </a:defRPr>
            </a:lvl1pPr>
          </a:lstStyle>
          <a:p>
            <a:endParaRPr lang="en-JM" dirty="0"/>
          </a:p>
        </p:txBody>
      </p:sp>
      <p:sp>
        <p:nvSpPr>
          <p:cNvPr id="46" name="Picture Placeholder 28"/>
          <p:cNvSpPr>
            <a:spLocks noGrp="1" noChangeAspect="1"/>
          </p:cNvSpPr>
          <p:nvPr>
            <p:ph type="pic" sz="quarter" idx="51"/>
          </p:nvPr>
        </p:nvSpPr>
        <p:spPr>
          <a:xfrm>
            <a:off x="2192701" y="2268404"/>
            <a:ext cx="1439997" cy="1439998"/>
          </a:xfrm>
          <a:prstGeom prst="ellipse">
            <a:avLst/>
          </a:prstGeom>
          <a:ln w="76200" cap="sq">
            <a:noFill/>
            <a:miter lim="800000"/>
          </a:ln>
          <a:effectLst/>
        </p:spPr>
        <p:txBody>
          <a:bodyPr>
            <a:normAutofit/>
          </a:bodyPr>
          <a:lstStyle>
            <a:lvl1pPr marL="0" indent="0" algn="ctr">
              <a:buFontTx/>
              <a:buNone/>
              <a:defRPr sz="1050">
                <a:solidFill>
                  <a:schemeClr val="tx1">
                    <a:lumMod val="50000"/>
                    <a:lumOff val="50000"/>
                  </a:schemeClr>
                </a:solidFill>
                <a:latin typeface="Roboto Light"/>
                <a:cs typeface="Roboto Light"/>
              </a:defRPr>
            </a:lvl1pPr>
          </a:lstStyle>
          <a:p>
            <a:endParaRPr lang="en-JM" dirty="0"/>
          </a:p>
        </p:txBody>
      </p:sp>
      <p:sp>
        <p:nvSpPr>
          <p:cNvPr id="47" name="Picture Placeholder 28"/>
          <p:cNvSpPr>
            <a:spLocks noGrp="1" noChangeAspect="1"/>
          </p:cNvSpPr>
          <p:nvPr>
            <p:ph type="pic" sz="quarter" idx="52"/>
          </p:nvPr>
        </p:nvSpPr>
        <p:spPr>
          <a:xfrm>
            <a:off x="3775802" y="2268404"/>
            <a:ext cx="1439997" cy="1439998"/>
          </a:xfrm>
          <a:prstGeom prst="ellipse">
            <a:avLst/>
          </a:prstGeom>
          <a:ln w="76200" cap="sq">
            <a:noFill/>
            <a:miter lim="800000"/>
          </a:ln>
          <a:effectLst/>
        </p:spPr>
        <p:txBody>
          <a:bodyPr>
            <a:normAutofit/>
          </a:bodyPr>
          <a:lstStyle>
            <a:lvl1pPr marL="0" indent="0" algn="ctr">
              <a:buFontTx/>
              <a:buNone/>
              <a:defRPr sz="1050">
                <a:solidFill>
                  <a:schemeClr val="tx1">
                    <a:lumMod val="50000"/>
                    <a:lumOff val="50000"/>
                  </a:schemeClr>
                </a:solidFill>
                <a:latin typeface="Roboto Light"/>
                <a:cs typeface="Roboto Light"/>
              </a:defRPr>
            </a:lvl1pPr>
          </a:lstStyle>
          <a:p>
            <a:endParaRPr lang="en-JM" dirty="0"/>
          </a:p>
        </p:txBody>
      </p:sp>
      <p:sp>
        <p:nvSpPr>
          <p:cNvPr id="48" name="Picture Placeholder 28"/>
          <p:cNvSpPr>
            <a:spLocks noGrp="1" noChangeAspect="1"/>
          </p:cNvSpPr>
          <p:nvPr>
            <p:ph type="pic" sz="quarter" idx="53"/>
          </p:nvPr>
        </p:nvSpPr>
        <p:spPr>
          <a:xfrm>
            <a:off x="6942003" y="2268404"/>
            <a:ext cx="1439997" cy="1439998"/>
          </a:xfrm>
          <a:prstGeom prst="ellipse">
            <a:avLst/>
          </a:prstGeom>
          <a:ln w="76200" cap="sq">
            <a:noFill/>
            <a:miter lim="800000"/>
          </a:ln>
          <a:effectLst/>
        </p:spPr>
        <p:txBody>
          <a:bodyPr>
            <a:normAutofit/>
          </a:bodyPr>
          <a:lstStyle>
            <a:lvl1pPr marL="0" indent="0" algn="ctr">
              <a:buFontTx/>
              <a:buNone/>
              <a:defRPr sz="1050">
                <a:solidFill>
                  <a:schemeClr val="tx1">
                    <a:lumMod val="50000"/>
                    <a:lumOff val="50000"/>
                  </a:schemeClr>
                </a:solidFill>
                <a:latin typeface="Roboto Light"/>
                <a:cs typeface="Roboto Light"/>
              </a:defRPr>
            </a:lvl1pPr>
          </a:lstStyle>
          <a:p>
            <a:endParaRPr lang="en-JM" dirty="0"/>
          </a:p>
        </p:txBody>
      </p:sp>
      <p:sp>
        <p:nvSpPr>
          <p:cNvPr id="50" name="Picture Placeholder 28"/>
          <p:cNvSpPr>
            <a:spLocks noGrp="1" noChangeAspect="1"/>
          </p:cNvSpPr>
          <p:nvPr>
            <p:ph type="pic" sz="quarter" idx="55"/>
          </p:nvPr>
        </p:nvSpPr>
        <p:spPr>
          <a:xfrm>
            <a:off x="5358903" y="2268404"/>
            <a:ext cx="1439997" cy="1439998"/>
          </a:xfrm>
          <a:prstGeom prst="ellipse">
            <a:avLst/>
          </a:prstGeom>
          <a:ln w="76200" cap="sq">
            <a:noFill/>
            <a:miter lim="800000"/>
          </a:ln>
          <a:effectLst/>
        </p:spPr>
        <p:txBody>
          <a:bodyPr>
            <a:normAutofit/>
          </a:bodyPr>
          <a:lstStyle>
            <a:lvl1pPr marL="0" indent="0" algn="ctr">
              <a:buFontTx/>
              <a:buNone/>
              <a:defRPr sz="1050">
                <a:solidFill>
                  <a:schemeClr val="tx1">
                    <a:lumMod val="50000"/>
                    <a:lumOff val="50000"/>
                  </a:schemeClr>
                </a:solidFill>
                <a:latin typeface="Roboto Light"/>
                <a:cs typeface="Roboto Light"/>
              </a:defRPr>
            </a:lvl1pPr>
          </a:lstStyle>
          <a:p>
            <a:endParaRPr lang="en-JM" dirty="0"/>
          </a:p>
        </p:txBody>
      </p:sp>
      <p:sp>
        <p:nvSpPr>
          <p:cNvPr id="15" name="Text Placeholder 17"/>
          <p:cNvSpPr>
            <a:spLocks noGrp="1"/>
          </p:cNvSpPr>
          <p:nvPr>
            <p:ph type="body" sz="quarter" idx="24"/>
          </p:nvPr>
        </p:nvSpPr>
        <p:spPr>
          <a:xfrm>
            <a:off x="533400" y="558801"/>
            <a:ext cx="5029200" cy="431800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1500" b="0" kern="0" spc="0">
                <a:solidFill>
                  <a:schemeClr val="tx1"/>
                </a:solidFill>
                <a:latin typeface="Roboto Light"/>
                <a:ea typeface="Roboto Light"/>
                <a:cs typeface="Roboto Light"/>
              </a:defRPr>
            </a:lvl1pPr>
            <a:lvl2pPr marL="457200" indent="0">
              <a:buFontTx/>
              <a:buNone/>
              <a:defRPr sz="1050">
                <a:latin typeface="Mission Gothic Regular" pitchFamily="50" charset="0"/>
              </a:defRPr>
            </a:lvl2pPr>
            <a:lvl3pPr marL="914400" indent="0">
              <a:buFontTx/>
              <a:buNone/>
              <a:defRPr sz="1050">
                <a:latin typeface="Mission Gothic Regular" pitchFamily="50" charset="0"/>
              </a:defRPr>
            </a:lvl3pPr>
            <a:lvl4pPr marL="1371600" indent="0">
              <a:buFontTx/>
              <a:buNone/>
              <a:defRPr sz="1050">
                <a:latin typeface="Mission Gothic Regular" pitchFamily="50" charset="0"/>
              </a:defRPr>
            </a:lvl4pPr>
            <a:lvl5pPr marL="1828800" indent="0">
              <a:buFontTx/>
              <a:buNone/>
              <a:defRPr sz="1050">
                <a:latin typeface="Mission Gothic Regular" pitchFamily="50" charset="0"/>
              </a:defRPr>
            </a:lvl5pPr>
          </a:lstStyle>
          <a:p>
            <a:pPr lvl="0"/>
            <a:endParaRPr lang="en-JM" dirty="0"/>
          </a:p>
        </p:txBody>
      </p:sp>
      <p:sp>
        <p:nvSpPr>
          <p:cNvPr id="16" name="Title Placeholder 1"/>
          <p:cNvSpPr>
            <a:spLocks noGrp="1"/>
          </p:cNvSpPr>
          <p:nvPr>
            <p:ph type="title"/>
          </p:nvPr>
        </p:nvSpPr>
        <p:spPr>
          <a:xfrm>
            <a:off x="533400" y="508000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17" name="Picture Placeholder 28"/>
          <p:cNvSpPr>
            <a:spLocks noGrp="1" noChangeAspect="1"/>
          </p:cNvSpPr>
          <p:nvPr>
            <p:ph type="pic" sz="quarter" idx="56"/>
          </p:nvPr>
        </p:nvSpPr>
        <p:spPr>
          <a:xfrm>
            <a:off x="609600" y="4046402"/>
            <a:ext cx="1439997" cy="1439998"/>
          </a:xfrm>
          <a:prstGeom prst="ellipse">
            <a:avLst/>
          </a:prstGeom>
          <a:ln w="76200" cap="sq">
            <a:noFill/>
            <a:miter lim="800000"/>
          </a:ln>
          <a:effectLst/>
        </p:spPr>
        <p:txBody>
          <a:bodyPr>
            <a:normAutofit/>
          </a:bodyPr>
          <a:lstStyle>
            <a:lvl1pPr marL="0" indent="0" algn="ctr">
              <a:buFontTx/>
              <a:buNone/>
              <a:defRPr sz="1050">
                <a:solidFill>
                  <a:schemeClr val="tx1">
                    <a:lumMod val="50000"/>
                    <a:lumOff val="50000"/>
                  </a:schemeClr>
                </a:solidFill>
                <a:latin typeface="Roboto Light"/>
                <a:cs typeface="Roboto Light"/>
              </a:defRPr>
            </a:lvl1pPr>
          </a:lstStyle>
          <a:p>
            <a:endParaRPr lang="en-JM" dirty="0"/>
          </a:p>
        </p:txBody>
      </p:sp>
      <p:sp>
        <p:nvSpPr>
          <p:cNvPr id="18" name="Picture Placeholder 28"/>
          <p:cNvSpPr>
            <a:spLocks noGrp="1" noChangeAspect="1"/>
          </p:cNvSpPr>
          <p:nvPr>
            <p:ph type="pic" sz="quarter" idx="57"/>
          </p:nvPr>
        </p:nvSpPr>
        <p:spPr>
          <a:xfrm>
            <a:off x="2192701" y="4046402"/>
            <a:ext cx="1439997" cy="1439998"/>
          </a:xfrm>
          <a:prstGeom prst="ellipse">
            <a:avLst/>
          </a:prstGeom>
          <a:ln w="76200" cap="sq">
            <a:noFill/>
            <a:miter lim="800000"/>
          </a:ln>
          <a:effectLst/>
        </p:spPr>
        <p:txBody>
          <a:bodyPr>
            <a:normAutofit/>
          </a:bodyPr>
          <a:lstStyle>
            <a:lvl1pPr marL="0" indent="0" algn="ctr">
              <a:buFontTx/>
              <a:buNone/>
              <a:defRPr sz="1050">
                <a:solidFill>
                  <a:schemeClr val="tx1">
                    <a:lumMod val="50000"/>
                    <a:lumOff val="50000"/>
                  </a:schemeClr>
                </a:solidFill>
                <a:latin typeface="Roboto Light"/>
                <a:cs typeface="Roboto Light"/>
              </a:defRPr>
            </a:lvl1pPr>
          </a:lstStyle>
          <a:p>
            <a:endParaRPr lang="en-JM" dirty="0"/>
          </a:p>
        </p:txBody>
      </p:sp>
      <p:sp>
        <p:nvSpPr>
          <p:cNvPr id="19" name="Picture Placeholder 28"/>
          <p:cNvSpPr>
            <a:spLocks noGrp="1" noChangeAspect="1"/>
          </p:cNvSpPr>
          <p:nvPr>
            <p:ph type="pic" sz="quarter" idx="58"/>
          </p:nvPr>
        </p:nvSpPr>
        <p:spPr>
          <a:xfrm>
            <a:off x="3775802" y="4046402"/>
            <a:ext cx="1439997" cy="1439998"/>
          </a:xfrm>
          <a:prstGeom prst="ellipse">
            <a:avLst/>
          </a:prstGeom>
          <a:ln w="76200" cap="sq">
            <a:noFill/>
            <a:miter lim="800000"/>
          </a:ln>
          <a:effectLst/>
        </p:spPr>
        <p:txBody>
          <a:bodyPr>
            <a:normAutofit/>
          </a:bodyPr>
          <a:lstStyle>
            <a:lvl1pPr marL="0" indent="0" algn="ctr">
              <a:buFontTx/>
              <a:buNone/>
              <a:defRPr sz="1050">
                <a:solidFill>
                  <a:schemeClr val="tx1">
                    <a:lumMod val="50000"/>
                    <a:lumOff val="50000"/>
                  </a:schemeClr>
                </a:solidFill>
                <a:latin typeface="Roboto Light"/>
                <a:cs typeface="Roboto Light"/>
              </a:defRPr>
            </a:lvl1pPr>
          </a:lstStyle>
          <a:p>
            <a:endParaRPr lang="en-JM" dirty="0"/>
          </a:p>
        </p:txBody>
      </p:sp>
      <p:sp>
        <p:nvSpPr>
          <p:cNvPr id="20" name="Picture Placeholder 28"/>
          <p:cNvSpPr>
            <a:spLocks noGrp="1" noChangeAspect="1"/>
          </p:cNvSpPr>
          <p:nvPr>
            <p:ph type="pic" sz="quarter" idx="59"/>
          </p:nvPr>
        </p:nvSpPr>
        <p:spPr>
          <a:xfrm>
            <a:off x="6942003" y="4046402"/>
            <a:ext cx="1439997" cy="1439998"/>
          </a:xfrm>
          <a:prstGeom prst="ellipse">
            <a:avLst/>
          </a:prstGeom>
          <a:ln w="76200" cap="sq">
            <a:noFill/>
            <a:miter lim="800000"/>
          </a:ln>
          <a:effectLst/>
        </p:spPr>
        <p:txBody>
          <a:bodyPr>
            <a:normAutofit/>
          </a:bodyPr>
          <a:lstStyle>
            <a:lvl1pPr marL="0" indent="0" algn="ctr">
              <a:buFontTx/>
              <a:buNone/>
              <a:defRPr sz="1050">
                <a:solidFill>
                  <a:schemeClr val="tx1">
                    <a:lumMod val="50000"/>
                    <a:lumOff val="50000"/>
                  </a:schemeClr>
                </a:solidFill>
                <a:latin typeface="Roboto Light"/>
                <a:cs typeface="Roboto Light"/>
              </a:defRPr>
            </a:lvl1pPr>
          </a:lstStyle>
          <a:p>
            <a:endParaRPr lang="en-JM" dirty="0"/>
          </a:p>
        </p:txBody>
      </p:sp>
      <p:sp>
        <p:nvSpPr>
          <p:cNvPr id="21" name="Picture Placeholder 28"/>
          <p:cNvSpPr>
            <a:spLocks noGrp="1" noChangeAspect="1"/>
          </p:cNvSpPr>
          <p:nvPr>
            <p:ph type="pic" sz="quarter" idx="60"/>
          </p:nvPr>
        </p:nvSpPr>
        <p:spPr>
          <a:xfrm>
            <a:off x="5358903" y="4046402"/>
            <a:ext cx="1439997" cy="1439998"/>
          </a:xfrm>
          <a:prstGeom prst="ellipse">
            <a:avLst/>
          </a:prstGeom>
          <a:ln w="76200" cap="sq">
            <a:noFill/>
            <a:miter lim="800000"/>
          </a:ln>
          <a:effectLst/>
        </p:spPr>
        <p:txBody>
          <a:bodyPr>
            <a:normAutofit/>
          </a:bodyPr>
          <a:lstStyle>
            <a:lvl1pPr marL="0" indent="0" algn="ctr">
              <a:buFontTx/>
              <a:buNone/>
              <a:defRPr sz="1050">
                <a:solidFill>
                  <a:schemeClr val="tx1">
                    <a:lumMod val="50000"/>
                    <a:lumOff val="50000"/>
                  </a:schemeClr>
                </a:solidFill>
                <a:latin typeface="Roboto Light"/>
                <a:cs typeface="Roboto Light"/>
              </a:defRPr>
            </a:lvl1pPr>
          </a:lstStyle>
          <a:p>
            <a:endParaRPr lang="en-JM" dirty="0"/>
          </a:p>
        </p:txBody>
      </p:sp>
    </p:spTree>
    <p:extLst>
      <p:ext uri="{BB962C8B-B14F-4D97-AF65-F5344CB8AC3E}">
        <p14:creationId xmlns:p14="http://schemas.microsoft.com/office/powerpoint/2010/main" val="3450384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icture Placeholder 28"/>
          <p:cNvSpPr>
            <a:spLocks noGrp="1" noChangeAspect="1"/>
          </p:cNvSpPr>
          <p:nvPr>
            <p:ph type="pic" sz="quarter" idx="50"/>
          </p:nvPr>
        </p:nvSpPr>
        <p:spPr>
          <a:xfrm>
            <a:off x="2133600" y="1965800"/>
            <a:ext cx="1151999" cy="1151999"/>
          </a:xfrm>
          <a:prstGeom prst="ellipse">
            <a:avLst/>
          </a:prstGeom>
          <a:ln w="76200" cap="sq">
            <a:noFill/>
            <a:miter lim="800000"/>
          </a:ln>
          <a:effectLst/>
        </p:spPr>
        <p:txBody>
          <a:bodyPr>
            <a:normAutofit/>
          </a:bodyPr>
          <a:lstStyle>
            <a:lvl1pPr marL="0" indent="0" algn="ctr">
              <a:buFontTx/>
              <a:buNone/>
              <a:defRPr sz="1050">
                <a:solidFill>
                  <a:schemeClr val="tx1">
                    <a:lumMod val="50000"/>
                    <a:lumOff val="50000"/>
                  </a:schemeClr>
                </a:solidFill>
                <a:latin typeface="Roboto Light"/>
                <a:cs typeface="Roboto Light"/>
              </a:defRPr>
            </a:lvl1pPr>
          </a:lstStyle>
          <a:p>
            <a:endParaRPr lang="en-JM" dirty="0"/>
          </a:p>
        </p:txBody>
      </p:sp>
      <p:sp>
        <p:nvSpPr>
          <p:cNvPr id="46" name="Picture Placeholder 28"/>
          <p:cNvSpPr>
            <a:spLocks noGrp="1" noChangeAspect="1"/>
          </p:cNvSpPr>
          <p:nvPr>
            <p:ph type="pic" sz="quarter" idx="51"/>
          </p:nvPr>
        </p:nvSpPr>
        <p:spPr>
          <a:xfrm>
            <a:off x="3375600" y="1965800"/>
            <a:ext cx="1151999" cy="1151999"/>
          </a:xfrm>
          <a:prstGeom prst="ellipse">
            <a:avLst/>
          </a:prstGeom>
          <a:ln w="76200" cap="sq">
            <a:noFill/>
            <a:miter lim="800000"/>
          </a:ln>
          <a:effectLst/>
        </p:spPr>
        <p:txBody>
          <a:bodyPr>
            <a:normAutofit/>
          </a:bodyPr>
          <a:lstStyle>
            <a:lvl1pPr marL="0" indent="0" algn="ctr">
              <a:buFontTx/>
              <a:buNone/>
              <a:defRPr sz="1050">
                <a:solidFill>
                  <a:schemeClr val="tx1">
                    <a:lumMod val="50000"/>
                    <a:lumOff val="50000"/>
                  </a:schemeClr>
                </a:solidFill>
                <a:latin typeface="Roboto Light"/>
                <a:cs typeface="Roboto Light"/>
              </a:defRPr>
            </a:lvl1pPr>
          </a:lstStyle>
          <a:p>
            <a:endParaRPr lang="en-JM" dirty="0"/>
          </a:p>
        </p:txBody>
      </p:sp>
      <p:sp>
        <p:nvSpPr>
          <p:cNvPr id="47" name="Picture Placeholder 28"/>
          <p:cNvSpPr>
            <a:spLocks noGrp="1" noChangeAspect="1"/>
          </p:cNvSpPr>
          <p:nvPr>
            <p:ph type="pic" sz="quarter" idx="52"/>
          </p:nvPr>
        </p:nvSpPr>
        <p:spPr>
          <a:xfrm>
            <a:off x="4594800" y="1965800"/>
            <a:ext cx="1151999" cy="1151999"/>
          </a:xfrm>
          <a:prstGeom prst="ellipse">
            <a:avLst/>
          </a:prstGeom>
          <a:ln w="76200" cap="sq">
            <a:noFill/>
            <a:miter lim="800000"/>
          </a:ln>
          <a:effectLst/>
        </p:spPr>
        <p:txBody>
          <a:bodyPr>
            <a:normAutofit/>
          </a:bodyPr>
          <a:lstStyle>
            <a:lvl1pPr marL="0" indent="0" algn="ctr">
              <a:buFontTx/>
              <a:buNone/>
              <a:defRPr sz="1050">
                <a:solidFill>
                  <a:schemeClr val="tx1">
                    <a:lumMod val="50000"/>
                    <a:lumOff val="50000"/>
                  </a:schemeClr>
                </a:solidFill>
                <a:latin typeface="Roboto Light"/>
                <a:cs typeface="Roboto Light"/>
              </a:defRPr>
            </a:lvl1pPr>
          </a:lstStyle>
          <a:p>
            <a:endParaRPr lang="en-JM" dirty="0"/>
          </a:p>
        </p:txBody>
      </p:sp>
      <p:sp>
        <p:nvSpPr>
          <p:cNvPr id="48" name="Picture Placeholder 28"/>
          <p:cNvSpPr>
            <a:spLocks noGrp="1" noChangeAspect="1"/>
          </p:cNvSpPr>
          <p:nvPr>
            <p:ph type="pic" sz="quarter" idx="53"/>
          </p:nvPr>
        </p:nvSpPr>
        <p:spPr>
          <a:xfrm>
            <a:off x="2766000" y="3256200"/>
            <a:ext cx="1151999" cy="1151999"/>
          </a:xfrm>
          <a:prstGeom prst="ellipse">
            <a:avLst/>
          </a:prstGeom>
          <a:ln w="76200" cap="sq">
            <a:noFill/>
            <a:miter lim="800000"/>
          </a:ln>
          <a:effectLst/>
        </p:spPr>
        <p:txBody>
          <a:bodyPr>
            <a:normAutofit/>
          </a:bodyPr>
          <a:lstStyle>
            <a:lvl1pPr marL="0" indent="0" algn="ctr">
              <a:buFontTx/>
              <a:buNone/>
              <a:defRPr sz="1050">
                <a:solidFill>
                  <a:schemeClr val="tx1">
                    <a:lumMod val="50000"/>
                    <a:lumOff val="50000"/>
                  </a:schemeClr>
                </a:solidFill>
                <a:latin typeface="Roboto Light"/>
                <a:cs typeface="Roboto Light"/>
              </a:defRPr>
            </a:lvl1pPr>
          </a:lstStyle>
          <a:p>
            <a:endParaRPr lang="en-JM" dirty="0"/>
          </a:p>
        </p:txBody>
      </p:sp>
      <p:sp>
        <p:nvSpPr>
          <p:cNvPr id="49" name="Picture Placeholder 28"/>
          <p:cNvSpPr>
            <a:spLocks noGrp="1" noChangeAspect="1"/>
          </p:cNvSpPr>
          <p:nvPr>
            <p:ph type="pic" sz="quarter" idx="54"/>
          </p:nvPr>
        </p:nvSpPr>
        <p:spPr>
          <a:xfrm>
            <a:off x="3985200" y="3256200"/>
            <a:ext cx="1151999" cy="1151999"/>
          </a:xfrm>
          <a:prstGeom prst="ellipse">
            <a:avLst/>
          </a:prstGeom>
          <a:ln w="76200" cap="sq">
            <a:noFill/>
            <a:miter lim="800000"/>
          </a:ln>
          <a:effectLst/>
        </p:spPr>
        <p:txBody>
          <a:bodyPr>
            <a:normAutofit/>
          </a:bodyPr>
          <a:lstStyle>
            <a:lvl1pPr marL="0" indent="0" algn="ctr">
              <a:buFontTx/>
              <a:buNone/>
              <a:defRPr sz="1050">
                <a:solidFill>
                  <a:schemeClr val="tx1">
                    <a:lumMod val="50000"/>
                    <a:lumOff val="50000"/>
                  </a:schemeClr>
                </a:solidFill>
                <a:latin typeface="Roboto Light"/>
                <a:cs typeface="Roboto Light"/>
              </a:defRPr>
            </a:lvl1pPr>
          </a:lstStyle>
          <a:p>
            <a:endParaRPr lang="en-JM" dirty="0"/>
          </a:p>
        </p:txBody>
      </p:sp>
      <p:sp>
        <p:nvSpPr>
          <p:cNvPr id="50" name="Picture Placeholder 28"/>
          <p:cNvSpPr>
            <a:spLocks noGrp="1" noChangeAspect="1"/>
          </p:cNvSpPr>
          <p:nvPr>
            <p:ph type="pic" sz="quarter" idx="55"/>
          </p:nvPr>
        </p:nvSpPr>
        <p:spPr>
          <a:xfrm>
            <a:off x="5814000" y="1965800"/>
            <a:ext cx="1151999" cy="1151999"/>
          </a:xfrm>
          <a:prstGeom prst="ellipse">
            <a:avLst/>
          </a:prstGeom>
          <a:ln w="76200" cap="sq">
            <a:noFill/>
            <a:miter lim="800000"/>
          </a:ln>
          <a:effectLst/>
        </p:spPr>
        <p:txBody>
          <a:bodyPr>
            <a:normAutofit/>
          </a:bodyPr>
          <a:lstStyle>
            <a:lvl1pPr marL="0" indent="0" algn="ctr">
              <a:buFontTx/>
              <a:buNone/>
              <a:defRPr sz="1050">
                <a:solidFill>
                  <a:schemeClr val="tx1">
                    <a:lumMod val="50000"/>
                    <a:lumOff val="50000"/>
                  </a:schemeClr>
                </a:solidFill>
                <a:latin typeface="Roboto Light"/>
                <a:cs typeface="Roboto Light"/>
              </a:defRPr>
            </a:lvl1pPr>
          </a:lstStyle>
          <a:p>
            <a:endParaRPr lang="en-JM" dirty="0"/>
          </a:p>
        </p:txBody>
      </p:sp>
      <p:sp>
        <p:nvSpPr>
          <p:cNvPr id="51" name="Picture Placeholder 28"/>
          <p:cNvSpPr>
            <a:spLocks noGrp="1" noChangeAspect="1"/>
          </p:cNvSpPr>
          <p:nvPr>
            <p:ph type="pic" sz="quarter" idx="56"/>
          </p:nvPr>
        </p:nvSpPr>
        <p:spPr>
          <a:xfrm>
            <a:off x="5227200" y="3286600"/>
            <a:ext cx="1151999" cy="1151999"/>
          </a:xfrm>
          <a:prstGeom prst="ellipse">
            <a:avLst/>
          </a:prstGeom>
          <a:ln w="76200" cap="sq">
            <a:noFill/>
            <a:miter lim="800000"/>
          </a:ln>
          <a:effectLst/>
        </p:spPr>
        <p:txBody>
          <a:bodyPr>
            <a:normAutofit/>
          </a:bodyPr>
          <a:lstStyle>
            <a:lvl1pPr marL="0" indent="0" algn="ctr">
              <a:buFontTx/>
              <a:buNone/>
              <a:defRPr sz="1050">
                <a:solidFill>
                  <a:schemeClr val="tx1">
                    <a:lumMod val="50000"/>
                    <a:lumOff val="50000"/>
                  </a:schemeClr>
                </a:solidFill>
                <a:latin typeface="Roboto Light"/>
                <a:cs typeface="Roboto Light"/>
              </a:defRPr>
            </a:lvl1pPr>
          </a:lstStyle>
          <a:p>
            <a:endParaRPr lang="en-JM" dirty="0"/>
          </a:p>
        </p:txBody>
      </p:sp>
      <p:sp>
        <p:nvSpPr>
          <p:cNvPr id="52" name="Picture Placeholder 28"/>
          <p:cNvSpPr>
            <a:spLocks noGrp="1" noChangeAspect="1"/>
          </p:cNvSpPr>
          <p:nvPr>
            <p:ph type="pic" sz="quarter" idx="57"/>
          </p:nvPr>
        </p:nvSpPr>
        <p:spPr>
          <a:xfrm>
            <a:off x="2170800" y="4577000"/>
            <a:ext cx="1151999" cy="1151999"/>
          </a:xfrm>
          <a:prstGeom prst="ellipse">
            <a:avLst/>
          </a:prstGeom>
          <a:ln w="76200" cap="sq">
            <a:noFill/>
            <a:miter lim="800000"/>
          </a:ln>
          <a:effectLst/>
        </p:spPr>
        <p:txBody>
          <a:bodyPr>
            <a:normAutofit/>
          </a:bodyPr>
          <a:lstStyle>
            <a:lvl1pPr marL="0" indent="0" algn="ctr">
              <a:buFontTx/>
              <a:buNone/>
              <a:defRPr sz="1050">
                <a:solidFill>
                  <a:schemeClr val="tx1">
                    <a:lumMod val="50000"/>
                    <a:lumOff val="50000"/>
                  </a:schemeClr>
                </a:solidFill>
                <a:latin typeface="Roboto Light"/>
                <a:cs typeface="Roboto Light"/>
              </a:defRPr>
            </a:lvl1pPr>
          </a:lstStyle>
          <a:p>
            <a:endParaRPr lang="en-JM" dirty="0"/>
          </a:p>
        </p:txBody>
      </p:sp>
      <p:sp>
        <p:nvSpPr>
          <p:cNvPr id="53" name="Picture Placeholder 28"/>
          <p:cNvSpPr>
            <a:spLocks noGrp="1" noChangeAspect="1"/>
          </p:cNvSpPr>
          <p:nvPr>
            <p:ph type="pic" sz="quarter" idx="58"/>
          </p:nvPr>
        </p:nvSpPr>
        <p:spPr>
          <a:xfrm>
            <a:off x="3375600" y="4577000"/>
            <a:ext cx="1151999" cy="1151999"/>
          </a:xfrm>
          <a:prstGeom prst="ellipse">
            <a:avLst/>
          </a:prstGeom>
          <a:ln w="76200" cap="sq">
            <a:noFill/>
            <a:miter lim="800000"/>
          </a:ln>
          <a:effectLst/>
        </p:spPr>
        <p:txBody>
          <a:bodyPr>
            <a:normAutofit/>
          </a:bodyPr>
          <a:lstStyle>
            <a:lvl1pPr marL="0" indent="0" algn="ctr">
              <a:buFontTx/>
              <a:buNone/>
              <a:defRPr sz="1050">
                <a:solidFill>
                  <a:schemeClr val="tx1">
                    <a:lumMod val="50000"/>
                    <a:lumOff val="50000"/>
                  </a:schemeClr>
                </a:solidFill>
                <a:latin typeface="Roboto Light"/>
                <a:cs typeface="Roboto Light"/>
              </a:defRPr>
            </a:lvl1pPr>
          </a:lstStyle>
          <a:p>
            <a:endParaRPr lang="en-JM" dirty="0"/>
          </a:p>
        </p:txBody>
      </p:sp>
      <p:sp>
        <p:nvSpPr>
          <p:cNvPr id="54" name="Picture Placeholder 28"/>
          <p:cNvSpPr>
            <a:spLocks noGrp="1" noChangeAspect="1"/>
          </p:cNvSpPr>
          <p:nvPr>
            <p:ph type="pic" sz="quarter" idx="59"/>
          </p:nvPr>
        </p:nvSpPr>
        <p:spPr>
          <a:xfrm>
            <a:off x="4639201" y="4577000"/>
            <a:ext cx="1151999" cy="1151999"/>
          </a:xfrm>
          <a:prstGeom prst="ellipse">
            <a:avLst/>
          </a:prstGeom>
          <a:ln w="76200" cap="sq">
            <a:noFill/>
            <a:miter lim="800000"/>
          </a:ln>
          <a:effectLst/>
        </p:spPr>
        <p:txBody>
          <a:bodyPr>
            <a:normAutofit/>
          </a:bodyPr>
          <a:lstStyle>
            <a:lvl1pPr marL="0" indent="0" algn="ctr">
              <a:buFontTx/>
              <a:buNone/>
              <a:defRPr sz="1050">
                <a:solidFill>
                  <a:schemeClr val="tx1">
                    <a:lumMod val="50000"/>
                    <a:lumOff val="50000"/>
                  </a:schemeClr>
                </a:solidFill>
                <a:latin typeface="Roboto Light"/>
                <a:cs typeface="Roboto Light"/>
              </a:defRPr>
            </a:lvl1pPr>
          </a:lstStyle>
          <a:p>
            <a:endParaRPr lang="en-JM" dirty="0"/>
          </a:p>
        </p:txBody>
      </p:sp>
      <p:sp>
        <p:nvSpPr>
          <p:cNvPr id="55" name="Picture Placeholder 28"/>
          <p:cNvSpPr>
            <a:spLocks noGrp="1" noChangeAspect="1"/>
          </p:cNvSpPr>
          <p:nvPr>
            <p:ph type="pic" sz="quarter" idx="60"/>
          </p:nvPr>
        </p:nvSpPr>
        <p:spPr>
          <a:xfrm>
            <a:off x="5890200" y="4577000"/>
            <a:ext cx="1151999" cy="1151999"/>
          </a:xfrm>
          <a:prstGeom prst="ellipse">
            <a:avLst/>
          </a:prstGeom>
          <a:ln w="76200" cap="sq">
            <a:noFill/>
            <a:miter lim="800000"/>
          </a:ln>
          <a:effectLst/>
        </p:spPr>
        <p:txBody>
          <a:bodyPr>
            <a:normAutofit/>
          </a:bodyPr>
          <a:lstStyle>
            <a:lvl1pPr marL="0" indent="0" algn="ctr">
              <a:buFontTx/>
              <a:buNone/>
              <a:defRPr sz="1050">
                <a:solidFill>
                  <a:schemeClr val="tx1">
                    <a:lumMod val="50000"/>
                    <a:lumOff val="50000"/>
                  </a:schemeClr>
                </a:solidFill>
                <a:latin typeface="Roboto Light"/>
                <a:cs typeface="Roboto Light"/>
              </a:defRPr>
            </a:lvl1pPr>
          </a:lstStyle>
          <a:p>
            <a:endParaRPr lang="en-JM" dirty="0"/>
          </a:p>
        </p:txBody>
      </p:sp>
      <p:sp>
        <p:nvSpPr>
          <p:cNvPr id="15" name="Text Placeholder 17"/>
          <p:cNvSpPr>
            <a:spLocks noGrp="1"/>
          </p:cNvSpPr>
          <p:nvPr>
            <p:ph type="body" sz="quarter" idx="24"/>
          </p:nvPr>
        </p:nvSpPr>
        <p:spPr>
          <a:xfrm>
            <a:off x="533400" y="558801"/>
            <a:ext cx="5029200" cy="431800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1500" b="0" kern="0" spc="0">
                <a:solidFill>
                  <a:schemeClr val="tx1"/>
                </a:solidFill>
                <a:latin typeface="Roboto Light"/>
                <a:ea typeface="Roboto Light"/>
                <a:cs typeface="Roboto Light"/>
              </a:defRPr>
            </a:lvl1pPr>
            <a:lvl2pPr marL="457200" indent="0">
              <a:buFontTx/>
              <a:buNone/>
              <a:defRPr sz="1050">
                <a:latin typeface="Mission Gothic Regular" pitchFamily="50" charset="0"/>
              </a:defRPr>
            </a:lvl2pPr>
            <a:lvl3pPr marL="914400" indent="0">
              <a:buFontTx/>
              <a:buNone/>
              <a:defRPr sz="1050">
                <a:latin typeface="Mission Gothic Regular" pitchFamily="50" charset="0"/>
              </a:defRPr>
            </a:lvl3pPr>
            <a:lvl4pPr marL="1371600" indent="0">
              <a:buFontTx/>
              <a:buNone/>
              <a:defRPr sz="1050">
                <a:latin typeface="Mission Gothic Regular" pitchFamily="50" charset="0"/>
              </a:defRPr>
            </a:lvl4pPr>
            <a:lvl5pPr marL="1828800" indent="0">
              <a:buFontTx/>
              <a:buNone/>
              <a:defRPr sz="1050">
                <a:latin typeface="Mission Gothic Regular" pitchFamily="50" charset="0"/>
              </a:defRPr>
            </a:lvl5pPr>
          </a:lstStyle>
          <a:p>
            <a:pPr lvl="0"/>
            <a:endParaRPr lang="en-JM" dirty="0"/>
          </a:p>
        </p:txBody>
      </p:sp>
      <p:sp>
        <p:nvSpPr>
          <p:cNvPr id="16" name="Title Placeholder 1"/>
          <p:cNvSpPr>
            <a:spLocks noGrp="1"/>
          </p:cNvSpPr>
          <p:nvPr>
            <p:ph type="title"/>
          </p:nvPr>
        </p:nvSpPr>
        <p:spPr>
          <a:xfrm>
            <a:off x="533400" y="508000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</p:spTree>
    <p:extLst>
      <p:ext uri="{BB962C8B-B14F-4D97-AF65-F5344CB8AC3E}">
        <p14:creationId xmlns:p14="http://schemas.microsoft.com/office/powerpoint/2010/main" val="616587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endParaRPr lang="en-JM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498605"/>
            <a:ext cx="7772400" cy="1470025"/>
          </a:xfrm>
        </p:spPr>
        <p:txBody>
          <a:bodyPr/>
          <a:lstStyle>
            <a:lvl1pPr algn="ctr">
              <a:defRPr>
                <a:solidFill>
                  <a:schemeClr val="bg1">
                    <a:lumMod val="1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54380"/>
            <a:ext cx="6400800" cy="885825"/>
          </a:xfrm>
        </p:spPr>
        <p:txBody>
          <a:bodyPr/>
          <a:lstStyle>
            <a:lvl1pPr marL="0" indent="0" algn="ctr">
              <a:buNone/>
              <a:defRPr>
                <a:solidFill>
                  <a:srgbClr val="17375E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JM" dirty="0"/>
          </a:p>
        </p:txBody>
      </p:sp>
    </p:spTree>
    <p:extLst>
      <p:ext uri="{BB962C8B-B14F-4D97-AF65-F5344CB8AC3E}">
        <p14:creationId xmlns:p14="http://schemas.microsoft.com/office/powerpoint/2010/main" val="63253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icture Placeholder 38"/>
          <p:cNvSpPr>
            <a:spLocks noGrp="1"/>
          </p:cNvSpPr>
          <p:nvPr>
            <p:ph type="pic" sz="quarter" idx="11"/>
          </p:nvPr>
        </p:nvSpPr>
        <p:spPr>
          <a:xfrm>
            <a:off x="5943600" y="4343400"/>
            <a:ext cx="3200400" cy="2514600"/>
          </a:xfrm>
        </p:spPr>
        <p:txBody>
          <a:bodyPr/>
          <a:lstStyle/>
          <a:p>
            <a:endParaRPr lang="en-US"/>
          </a:p>
        </p:txBody>
      </p:sp>
      <p:sp>
        <p:nvSpPr>
          <p:cNvPr id="39" name="Picture Placeholder 38"/>
          <p:cNvSpPr>
            <a:spLocks noGrp="1"/>
          </p:cNvSpPr>
          <p:nvPr>
            <p:ph type="pic" sz="quarter" idx="10"/>
          </p:nvPr>
        </p:nvSpPr>
        <p:spPr>
          <a:xfrm>
            <a:off x="4916" y="0"/>
            <a:ext cx="2971800" cy="3429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836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4"/>
          <p:cNvSpPr>
            <a:spLocks noGrp="1"/>
          </p:cNvSpPr>
          <p:nvPr>
            <p:ph type="pic" sz="quarter" idx="14"/>
          </p:nvPr>
        </p:nvSpPr>
        <p:spPr>
          <a:xfrm>
            <a:off x="0" y="2006601"/>
            <a:ext cx="3429000" cy="4110567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000">
                <a:solidFill>
                  <a:srgbClr val="17375E"/>
                </a:solidFill>
              </a:defRPr>
            </a:lvl1pPr>
          </a:lstStyle>
          <a:p>
            <a:endParaRPr lang="en-JM"/>
          </a:p>
        </p:txBody>
      </p:sp>
      <p:sp>
        <p:nvSpPr>
          <p:cNvPr id="9" name="Text Placeholder 26"/>
          <p:cNvSpPr>
            <a:spLocks noGrp="1"/>
          </p:cNvSpPr>
          <p:nvPr>
            <p:ph type="body" sz="quarter" idx="15"/>
          </p:nvPr>
        </p:nvSpPr>
        <p:spPr>
          <a:xfrm>
            <a:off x="3733800" y="2728381"/>
            <a:ext cx="2127250" cy="1107016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Roboto Light"/>
                <a:cs typeface="Roboto Light"/>
              </a:defRPr>
            </a:lvl1pPr>
            <a:lvl2pPr marL="457200" indent="0">
              <a:buFontTx/>
              <a:buNone/>
              <a:defRPr sz="1200"/>
            </a:lvl2pPr>
            <a:lvl3pPr marL="914400" indent="0">
              <a:buFontTx/>
              <a:buNone/>
              <a:defRPr sz="1200"/>
            </a:lvl3pPr>
            <a:lvl4pPr marL="1371600" indent="0">
              <a:buFontTx/>
              <a:buNone/>
              <a:defRPr sz="1200"/>
            </a:lvl4pPr>
            <a:lvl5pPr marL="1828800" indent="0">
              <a:buFontTx/>
              <a:buNone/>
              <a:defRPr sz="1200"/>
            </a:lvl5pPr>
          </a:lstStyle>
          <a:p>
            <a:pPr lvl="0"/>
            <a:endParaRPr lang="en-JM" dirty="0"/>
          </a:p>
        </p:txBody>
      </p:sp>
      <p:sp>
        <p:nvSpPr>
          <p:cNvPr id="10" name="Text Placeholder 26"/>
          <p:cNvSpPr>
            <a:spLocks noGrp="1"/>
          </p:cNvSpPr>
          <p:nvPr>
            <p:ph type="body" sz="quarter" idx="16"/>
          </p:nvPr>
        </p:nvSpPr>
        <p:spPr>
          <a:xfrm>
            <a:off x="6407150" y="2717797"/>
            <a:ext cx="2127250" cy="1107016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Roboto Light"/>
                <a:cs typeface="Roboto Light"/>
              </a:defRPr>
            </a:lvl1pPr>
            <a:lvl2pPr marL="457200" indent="0">
              <a:buFontTx/>
              <a:buNone/>
              <a:defRPr sz="1200"/>
            </a:lvl2pPr>
            <a:lvl3pPr marL="914400" indent="0">
              <a:buFontTx/>
              <a:buNone/>
              <a:defRPr sz="1200"/>
            </a:lvl3pPr>
            <a:lvl4pPr marL="1371600" indent="0">
              <a:buFontTx/>
              <a:buNone/>
              <a:defRPr sz="1200"/>
            </a:lvl4pPr>
            <a:lvl5pPr marL="1828800" indent="0">
              <a:buFontTx/>
              <a:buNone/>
              <a:defRPr sz="1200"/>
            </a:lvl5pPr>
          </a:lstStyle>
          <a:p>
            <a:pPr lvl="0"/>
            <a:endParaRPr lang="en-JM" dirty="0"/>
          </a:p>
        </p:txBody>
      </p:sp>
      <p:sp>
        <p:nvSpPr>
          <p:cNvPr id="11" name="Text Placeholder 26"/>
          <p:cNvSpPr>
            <a:spLocks noGrp="1"/>
          </p:cNvSpPr>
          <p:nvPr>
            <p:ph type="body" sz="quarter" idx="17"/>
          </p:nvPr>
        </p:nvSpPr>
        <p:spPr>
          <a:xfrm>
            <a:off x="3736975" y="4845236"/>
            <a:ext cx="2127250" cy="1107016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Roboto Light"/>
                <a:cs typeface="Roboto Light"/>
              </a:defRPr>
            </a:lvl1pPr>
            <a:lvl2pPr marL="457200" indent="0">
              <a:buFontTx/>
              <a:buNone/>
              <a:defRPr sz="1200"/>
            </a:lvl2pPr>
            <a:lvl3pPr marL="914400" indent="0">
              <a:buFontTx/>
              <a:buNone/>
              <a:defRPr sz="1200"/>
            </a:lvl3pPr>
            <a:lvl4pPr marL="1371600" indent="0">
              <a:buFontTx/>
              <a:buNone/>
              <a:defRPr sz="1200"/>
            </a:lvl4pPr>
            <a:lvl5pPr marL="1828800" indent="0">
              <a:buFontTx/>
              <a:buNone/>
              <a:defRPr sz="1200"/>
            </a:lvl5pPr>
          </a:lstStyle>
          <a:p>
            <a:pPr lvl="0"/>
            <a:endParaRPr lang="en-JM" dirty="0"/>
          </a:p>
        </p:txBody>
      </p:sp>
      <p:sp>
        <p:nvSpPr>
          <p:cNvPr id="12" name="Text Placeholder 26"/>
          <p:cNvSpPr>
            <a:spLocks noGrp="1"/>
          </p:cNvSpPr>
          <p:nvPr>
            <p:ph type="body" sz="quarter" idx="18"/>
          </p:nvPr>
        </p:nvSpPr>
        <p:spPr>
          <a:xfrm>
            <a:off x="6410325" y="4834652"/>
            <a:ext cx="2127250" cy="1107016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Roboto Light"/>
                <a:cs typeface="Roboto Light"/>
              </a:defRPr>
            </a:lvl1pPr>
            <a:lvl2pPr marL="457200" indent="0">
              <a:buFontTx/>
              <a:buNone/>
              <a:defRPr sz="1200"/>
            </a:lvl2pPr>
            <a:lvl3pPr marL="914400" indent="0">
              <a:buFontTx/>
              <a:buNone/>
              <a:defRPr sz="1200"/>
            </a:lvl3pPr>
            <a:lvl4pPr marL="1371600" indent="0">
              <a:buFontTx/>
              <a:buNone/>
              <a:defRPr sz="1200"/>
            </a:lvl4pPr>
            <a:lvl5pPr marL="1828800" indent="0">
              <a:buFontTx/>
              <a:buNone/>
              <a:defRPr sz="1200"/>
            </a:lvl5pPr>
          </a:lstStyle>
          <a:p>
            <a:pPr lvl="0"/>
            <a:endParaRPr lang="en-JM" dirty="0"/>
          </a:p>
        </p:txBody>
      </p:sp>
      <p:sp>
        <p:nvSpPr>
          <p:cNvPr id="13" name="Text Placeholder 32"/>
          <p:cNvSpPr>
            <a:spLocks noGrp="1"/>
          </p:cNvSpPr>
          <p:nvPr>
            <p:ph type="body" sz="quarter" idx="19"/>
          </p:nvPr>
        </p:nvSpPr>
        <p:spPr>
          <a:xfrm>
            <a:off x="4114800" y="2230965"/>
            <a:ext cx="1600200" cy="41082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200" b="0">
                <a:solidFill>
                  <a:srgbClr val="0B0B0B"/>
                </a:solidFill>
                <a:latin typeface="Roboto Slab Bold"/>
                <a:ea typeface="Roboto Light"/>
                <a:cs typeface="Roboto Slab Bold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endParaRPr lang="en-JM" dirty="0"/>
          </a:p>
        </p:txBody>
      </p:sp>
      <p:sp>
        <p:nvSpPr>
          <p:cNvPr id="14" name="Text Placeholder 32"/>
          <p:cNvSpPr>
            <a:spLocks noGrp="1"/>
          </p:cNvSpPr>
          <p:nvPr>
            <p:ph type="body" sz="quarter" idx="20"/>
          </p:nvPr>
        </p:nvSpPr>
        <p:spPr>
          <a:xfrm>
            <a:off x="6781800" y="2230965"/>
            <a:ext cx="1600200" cy="41082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200" b="0">
                <a:solidFill>
                  <a:srgbClr val="0B0B0B"/>
                </a:solidFill>
                <a:latin typeface="Roboto Slab Bold"/>
                <a:ea typeface="Roboto Light"/>
                <a:cs typeface="Roboto Slab Bold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endParaRPr lang="en-JM" dirty="0"/>
          </a:p>
        </p:txBody>
      </p:sp>
      <p:sp>
        <p:nvSpPr>
          <p:cNvPr id="15" name="Text Placeholder 32"/>
          <p:cNvSpPr>
            <a:spLocks noGrp="1"/>
          </p:cNvSpPr>
          <p:nvPr>
            <p:ph type="body" sz="quarter" idx="21"/>
          </p:nvPr>
        </p:nvSpPr>
        <p:spPr>
          <a:xfrm>
            <a:off x="4114800" y="4343402"/>
            <a:ext cx="1600200" cy="41082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200" b="0">
                <a:solidFill>
                  <a:srgbClr val="0B0B0B"/>
                </a:solidFill>
                <a:latin typeface="Roboto Slab Bold"/>
                <a:ea typeface="Roboto Light"/>
                <a:cs typeface="Roboto Slab Bold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endParaRPr lang="en-JM" dirty="0"/>
          </a:p>
        </p:txBody>
      </p:sp>
      <p:sp>
        <p:nvSpPr>
          <p:cNvPr id="16" name="Text Placeholder 32"/>
          <p:cNvSpPr>
            <a:spLocks noGrp="1"/>
          </p:cNvSpPr>
          <p:nvPr>
            <p:ph type="body" sz="quarter" idx="22"/>
          </p:nvPr>
        </p:nvSpPr>
        <p:spPr>
          <a:xfrm>
            <a:off x="6781800" y="4343402"/>
            <a:ext cx="1600200" cy="41082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200" b="0">
                <a:solidFill>
                  <a:srgbClr val="0B0B0B"/>
                </a:solidFill>
                <a:latin typeface="Roboto Slab Bold"/>
                <a:ea typeface="Roboto Light"/>
                <a:cs typeface="Roboto Slab Bold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endParaRPr lang="en-JM" dirty="0"/>
          </a:p>
        </p:txBody>
      </p:sp>
      <p:sp>
        <p:nvSpPr>
          <p:cNvPr id="19" name="Text Placeholder 17"/>
          <p:cNvSpPr>
            <a:spLocks noGrp="1"/>
          </p:cNvSpPr>
          <p:nvPr>
            <p:ph type="body" sz="quarter" idx="24"/>
          </p:nvPr>
        </p:nvSpPr>
        <p:spPr>
          <a:xfrm>
            <a:off x="533400" y="558801"/>
            <a:ext cx="5029200" cy="431800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1500" b="0" kern="0" spc="0">
                <a:solidFill>
                  <a:schemeClr val="tx1"/>
                </a:solidFill>
                <a:latin typeface="Roboto Light"/>
                <a:ea typeface="Roboto Light"/>
                <a:cs typeface="Roboto Light"/>
              </a:defRPr>
            </a:lvl1pPr>
            <a:lvl2pPr marL="457200" indent="0">
              <a:buFontTx/>
              <a:buNone/>
              <a:defRPr sz="1050">
                <a:latin typeface="Mission Gothic Regular" pitchFamily="50" charset="0"/>
              </a:defRPr>
            </a:lvl2pPr>
            <a:lvl3pPr marL="914400" indent="0">
              <a:buFontTx/>
              <a:buNone/>
              <a:defRPr sz="1050">
                <a:latin typeface="Mission Gothic Regular" pitchFamily="50" charset="0"/>
              </a:defRPr>
            </a:lvl3pPr>
            <a:lvl4pPr marL="1371600" indent="0">
              <a:buFontTx/>
              <a:buNone/>
              <a:defRPr sz="1050">
                <a:latin typeface="Mission Gothic Regular" pitchFamily="50" charset="0"/>
              </a:defRPr>
            </a:lvl4pPr>
            <a:lvl5pPr marL="1828800" indent="0">
              <a:buFontTx/>
              <a:buNone/>
              <a:defRPr sz="1050">
                <a:latin typeface="Mission Gothic Regular" pitchFamily="50" charset="0"/>
              </a:defRPr>
            </a:lvl5pPr>
          </a:lstStyle>
          <a:p>
            <a:pPr lvl="0"/>
            <a:endParaRPr lang="en-JM" dirty="0"/>
          </a:p>
        </p:txBody>
      </p:sp>
      <p:sp>
        <p:nvSpPr>
          <p:cNvPr id="20" name="Title Placeholder 1"/>
          <p:cNvSpPr>
            <a:spLocks noGrp="1"/>
          </p:cNvSpPr>
          <p:nvPr>
            <p:ph type="title"/>
          </p:nvPr>
        </p:nvSpPr>
        <p:spPr>
          <a:xfrm>
            <a:off x="533400" y="508000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</p:spTree>
    <p:extLst>
      <p:ext uri="{BB962C8B-B14F-4D97-AF65-F5344CB8AC3E}">
        <p14:creationId xmlns:p14="http://schemas.microsoft.com/office/powerpoint/2010/main" val="4088178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4"/>
          <p:cNvSpPr>
            <a:spLocks noGrp="1"/>
          </p:cNvSpPr>
          <p:nvPr>
            <p:ph type="pic" sz="quarter" idx="14"/>
          </p:nvPr>
        </p:nvSpPr>
        <p:spPr>
          <a:xfrm>
            <a:off x="0" y="2006603"/>
            <a:ext cx="9144000" cy="158399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000">
                <a:solidFill>
                  <a:srgbClr val="17375E"/>
                </a:solidFill>
              </a:defRPr>
            </a:lvl1pPr>
          </a:lstStyle>
          <a:p>
            <a:endParaRPr lang="en-JM"/>
          </a:p>
        </p:txBody>
      </p:sp>
      <p:sp>
        <p:nvSpPr>
          <p:cNvPr id="19" name="Picture Placeholder 24"/>
          <p:cNvSpPr>
            <a:spLocks noGrp="1"/>
          </p:cNvSpPr>
          <p:nvPr>
            <p:ph type="pic" sz="quarter" idx="25"/>
          </p:nvPr>
        </p:nvSpPr>
        <p:spPr>
          <a:xfrm>
            <a:off x="0" y="3640303"/>
            <a:ext cx="9144000" cy="158399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000">
                <a:solidFill>
                  <a:srgbClr val="17375E"/>
                </a:solidFill>
              </a:defRPr>
            </a:lvl1pPr>
          </a:lstStyle>
          <a:p>
            <a:endParaRPr lang="en-JM"/>
          </a:p>
        </p:txBody>
      </p:sp>
      <p:sp>
        <p:nvSpPr>
          <p:cNvPr id="20" name="Picture Placeholder 24"/>
          <p:cNvSpPr>
            <a:spLocks noGrp="1"/>
          </p:cNvSpPr>
          <p:nvPr>
            <p:ph type="pic" sz="quarter" idx="26"/>
          </p:nvPr>
        </p:nvSpPr>
        <p:spPr>
          <a:xfrm>
            <a:off x="0" y="5274003"/>
            <a:ext cx="9144000" cy="158399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000">
                <a:solidFill>
                  <a:srgbClr val="17375E"/>
                </a:solidFill>
              </a:defRPr>
            </a:lvl1pPr>
          </a:lstStyle>
          <a:p>
            <a:endParaRPr lang="en-JM"/>
          </a:p>
        </p:txBody>
      </p:sp>
      <p:sp>
        <p:nvSpPr>
          <p:cNvPr id="7" name="Text Placeholder 17"/>
          <p:cNvSpPr>
            <a:spLocks noGrp="1"/>
          </p:cNvSpPr>
          <p:nvPr>
            <p:ph type="body" sz="quarter" idx="24"/>
          </p:nvPr>
        </p:nvSpPr>
        <p:spPr>
          <a:xfrm>
            <a:off x="533400" y="558801"/>
            <a:ext cx="5029200" cy="431800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1500" b="0" kern="0" spc="0">
                <a:solidFill>
                  <a:schemeClr val="tx1"/>
                </a:solidFill>
                <a:latin typeface="Roboto Light"/>
                <a:ea typeface="Roboto Light"/>
                <a:cs typeface="Roboto Light"/>
              </a:defRPr>
            </a:lvl1pPr>
            <a:lvl2pPr marL="457200" indent="0">
              <a:buFontTx/>
              <a:buNone/>
              <a:defRPr sz="1050">
                <a:latin typeface="Mission Gothic Regular" pitchFamily="50" charset="0"/>
              </a:defRPr>
            </a:lvl2pPr>
            <a:lvl3pPr marL="914400" indent="0">
              <a:buFontTx/>
              <a:buNone/>
              <a:defRPr sz="1050">
                <a:latin typeface="Mission Gothic Regular" pitchFamily="50" charset="0"/>
              </a:defRPr>
            </a:lvl3pPr>
            <a:lvl4pPr marL="1371600" indent="0">
              <a:buFontTx/>
              <a:buNone/>
              <a:defRPr sz="1050">
                <a:latin typeface="Mission Gothic Regular" pitchFamily="50" charset="0"/>
              </a:defRPr>
            </a:lvl4pPr>
            <a:lvl5pPr marL="1828800" indent="0">
              <a:buFontTx/>
              <a:buNone/>
              <a:defRPr sz="1050">
                <a:latin typeface="Mission Gothic Regular" pitchFamily="50" charset="0"/>
              </a:defRPr>
            </a:lvl5pPr>
          </a:lstStyle>
          <a:p>
            <a:pPr lvl="0"/>
            <a:endParaRPr lang="en-JM" dirty="0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533400" y="508000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</p:spTree>
    <p:extLst>
      <p:ext uri="{BB962C8B-B14F-4D97-AF65-F5344CB8AC3E}">
        <p14:creationId xmlns:p14="http://schemas.microsoft.com/office/powerpoint/2010/main" val="680208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10"/>
          <p:cNvSpPr>
            <a:spLocks noGrp="1"/>
          </p:cNvSpPr>
          <p:nvPr>
            <p:ph type="pic" sz="quarter" idx="26"/>
          </p:nvPr>
        </p:nvSpPr>
        <p:spPr>
          <a:xfrm>
            <a:off x="4572000" y="2413001"/>
            <a:ext cx="2133600" cy="4470400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6" name="Picture Placeholder 10"/>
          <p:cNvSpPr>
            <a:spLocks noGrp="1"/>
          </p:cNvSpPr>
          <p:nvPr>
            <p:ph type="pic" sz="quarter" idx="27"/>
          </p:nvPr>
        </p:nvSpPr>
        <p:spPr>
          <a:xfrm>
            <a:off x="0" y="2413001"/>
            <a:ext cx="2133600" cy="4470400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9" name="Text Placeholder 17"/>
          <p:cNvSpPr>
            <a:spLocks noGrp="1"/>
          </p:cNvSpPr>
          <p:nvPr>
            <p:ph type="body" sz="quarter" idx="24"/>
          </p:nvPr>
        </p:nvSpPr>
        <p:spPr>
          <a:xfrm>
            <a:off x="533400" y="558801"/>
            <a:ext cx="5029200" cy="431800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1500" b="0" kern="0" spc="0">
                <a:solidFill>
                  <a:schemeClr val="tx1"/>
                </a:solidFill>
                <a:latin typeface="Roboto Light"/>
                <a:ea typeface="Roboto Light"/>
                <a:cs typeface="Roboto Light"/>
              </a:defRPr>
            </a:lvl1pPr>
            <a:lvl2pPr marL="457200" indent="0">
              <a:buFontTx/>
              <a:buNone/>
              <a:defRPr sz="1050">
                <a:latin typeface="Mission Gothic Regular" pitchFamily="50" charset="0"/>
              </a:defRPr>
            </a:lvl2pPr>
            <a:lvl3pPr marL="914400" indent="0">
              <a:buFontTx/>
              <a:buNone/>
              <a:defRPr sz="1050">
                <a:latin typeface="Mission Gothic Regular" pitchFamily="50" charset="0"/>
              </a:defRPr>
            </a:lvl3pPr>
            <a:lvl4pPr marL="1371600" indent="0">
              <a:buFontTx/>
              <a:buNone/>
              <a:defRPr sz="1050">
                <a:latin typeface="Mission Gothic Regular" pitchFamily="50" charset="0"/>
              </a:defRPr>
            </a:lvl4pPr>
            <a:lvl5pPr marL="1828800" indent="0">
              <a:buFontTx/>
              <a:buNone/>
              <a:defRPr sz="1050">
                <a:latin typeface="Mission Gothic Regular" pitchFamily="50" charset="0"/>
              </a:defRPr>
            </a:lvl5pPr>
          </a:lstStyle>
          <a:p>
            <a:pPr lvl="0"/>
            <a:endParaRPr lang="en-JM" dirty="0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530754" y="508000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</p:spTree>
    <p:extLst>
      <p:ext uri="{BB962C8B-B14F-4D97-AF65-F5344CB8AC3E}">
        <p14:creationId xmlns:p14="http://schemas.microsoft.com/office/powerpoint/2010/main" val="1745458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10"/>
          <p:cNvSpPr>
            <a:spLocks noGrp="1"/>
          </p:cNvSpPr>
          <p:nvPr>
            <p:ph type="pic" sz="quarter" idx="26"/>
          </p:nvPr>
        </p:nvSpPr>
        <p:spPr>
          <a:xfrm>
            <a:off x="4724400" y="2209800"/>
            <a:ext cx="3733800" cy="3251200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6" name="Picture Placeholder 10"/>
          <p:cNvSpPr>
            <a:spLocks noGrp="1"/>
          </p:cNvSpPr>
          <p:nvPr>
            <p:ph type="pic" sz="quarter" idx="27"/>
          </p:nvPr>
        </p:nvSpPr>
        <p:spPr>
          <a:xfrm>
            <a:off x="685800" y="2209800"/>
            <a:ext cx="3733800" cy="3251200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9" name="Text Placeholder 17"/>
          <p:cNvSpPr>
            <a:spLocks noGrp="1"/>
          </p:cNvSpPr>
          <p:nvPr>
            <p:ph type="body" sz="quarter" idx="24"/>
          </p:nvPr>
        </p:nvSpPr>
        <p:spPr>
          <a:xfrm>
            <a:off x="533400" y="558801"/>
            <a:ext cx="5029200" cy="431800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1500" b="0" kern="0" spc="0">
                <a:solidFill>
                  <a:schemeClr val="tx1"/>
                </a:solidFill>
                <a:latin typeface="Roboto Light"/>
                <a:ea typeface="Roboto Light"/>
                <a:cs typeface="Roboto Light"/>
              </a:defRPr>
            </a:lvl1pPr>
            <a:lvl2pPr marL="457200" indent="0">
              <a:buFontTx/>
              <a:buNone/>
              <a:defRPr sz="1050">
                <a:latin typeface="Mission Gothic Regular" pitchFamily="50" charset="0"/>
              </a:defRPr>
            </a:lvl2pPr>
            <a:lvl3pPr marL="914400" indent="0">
              <a:buFontTx/>
              <a:buNone/>
              <a:defRPr sz="1050">
                <a:latin typeface="Mission Gothic Regular" pitchFamily="50" charset="0"/>
              </a:defRPr>
            </a:lvl3pPr>
            <a:lvl4pPr marL="1371600" indent="0">
              <a:buFontTx/>
              <a:buNone/>
              <a:defRPr sz="1050">
                <a:latin typeface="Mission Gothic Regular" pitchFamily="50" charset="0"/>
              </a:defRPr>
            </a:lvl4pPr>
            <a:lvl5pPr marL="1828800" indent="0">
              <a:buFontTx/>
              <a:buNone/>
              <a:defRPr sz="1050">
                <a:latin typeface="Mission Gothic Regular" pitchFamily="50" charset="0"/>
              </a:defRPr>
            </a:lvl5pPr>
          </a:lstStyle>
          <a:p>
            <a:pPr lvl="0"/>
            <a:endParaRPr lang="en-JM" dirty="0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533400" y="508000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</p:spTree>
    <p:extLst>
      <p:ext uri="{BB962C8B-B14F-4D97-AF65-F5344CB8AC3E}">
        <p14:creationId xmlns:p14="http://schemas.microsoft.com/office/powerpoint/2010/main" val="3802131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27"/>
          </p:nvPr>
        </p:nvSpPr>
        <p:spPr>
          <a:xfrm>
            <a:off x="609600" y="2209800"/>
            <a:ext cx="2514600" cy="3251200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9" name="Text Placeholder 17"/>
          <p:cNvSpPr>
            <a:spLocks noGrp="1"/>
          </p:cNvSpPr>
          <p:nvPr>
            <p:ph type="body" sz="quarter" idx="24"/>
          </p:nvPr>
        </p:nvSpPr>
        <p:spPr>
          <a:xfrm>
            <a:off x="533400" y="558801"/>
            <a:ext cx="5029200" cy="431800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1500" b="0" kern="0" spc="0">
                <a:solidFill>
                  <a:schemeClr val="tx1"/>
                </a:solidFill>
                <a:latin typeface="Roboto Light"/>
                <a:ea typeface="Roboto Light"/>
                <a:cs typeface="Roboto Light"/>
              </a:defRPr>
            </a:lvl1pPr>
            <a:lvl2pPr marL="457200" indent="0">
              <a:buFontTx/>
              <a:buNone/>
              <a:defRPr sz="1050">
                <a:latin typeface="Mission Gothic Regular" pitchFamily="50" charset="0"/>
              </a:defRPr>
            </a:lvl2pPr>
            <a:lvl3pPr marL="914400" indent="0">
              <a:buFontTx/>
              <a:buNone/>
              <a:defRPr sz="1050">
                <a:latin typeface="Mission Gothic Regular" pitchFamily="50" charset="0"/>
              </a:defRPr>
            </a:lvl3pPr>
            <a:lvl4pPr marL="1371600" indent="0">
              <a:buFontTx/>
              <a:buNone/>
              <a:defRPr sz="1050">
                <a:latin typeface="Mission Gothic Regular" pitchFamily="50" charset="0"/>
              </a:defRPr>
            </a:lvl4pPr>
            <a:lvl5pPr marL="1828800" indent="0">
              <a:buFontTx/>
              <a:buNone/>
              <a:defRPr sz="1050">
                <a:latin typeface="Mission Gothic Regular" pitchFamily="50" charset="0"/>
              </a:defRPr>
            </a:lvl5pPr>
          </a:lstStyle>
          <a:p>
            <a:pPr lvl="0"/>
            <a:endParaRPr lang="en-JM" dirty="0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538642" y="508000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28"/>
          </p:nvPr>
        </p:nvSpPr>
        <p:spPr>
          <a:xfrm>
            <a:off x="3352800" y="2209800"/>
            <a:ext cx="2514600" cy="3251200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29"/>
          </p:nvPr>
        </p:nvSpPr>
        <p:spPr>
          <a:xfrm>
            <a:off x="6096000" y="2209800"/>
            <a:ext cx="2514600" cy="3251200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1155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3"/>
          <p:cNvSpPr>
            <a:spLocks noGrp="1"/>
          </p:cNvSpPr>
          <p:nvPr>
            <p:ph type="body" sz="quarter" idx="60"/>
          </p:nvPr>
        </p:nvSpPr>
        <p:spPr>
          <a:xfrm>
            <a:off x="4572003" y="2281705"/>
            <a:ext cx="2919699" cy="406400"/>
          </a:xfrm>
        </p:spPr>
        <p:txBody>
          <a:bodyPr anchor="ctr">
            <a:noAutofit/>
          </a:bodyPr>
          <a:lstStyle>
            <a:lvl1pPr marL="0" indent="0" algn="l">
              <a:buFontTx/>
              <a:buNone/>
              <a:defRPr sz="1200">
                <a:solidFill>
                  <a:schemeClr val="tx1"/>
                </a:solidFill>
                <a:latin typeface="Roboto Slab Bold"/>
                <a:ea typeface="Roboto Light"/>
                <a:cs typeface="Roboto Slab Bold"/>
              </a:defRPr>
            </a:lvl1pPr>
            <a:lvl2pPr marL="457200" indent="0">
              <a:buFontTx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Nexa Bold" pitchFamily="50" charset="0"/>
              </a:defRPr>
            </a:lvl2pPr>
            <a:lvl3pPr marL="91440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Nexa Bold" pitchFamily="50" charset="0"/>
              </a:defRPr>
            </a:lvl3pPr>
            <a:lvl4pPr marL="1371600" indent="0">
              <a:buFontTx/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Nexa Bold" pitchFamily="50" charset="0"/>
              </a:defRPr>
            </a:lvl4pPr>
            <a:lvl5pPr marL="1828800" indent="0">
              <a:buFontTx/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Nexa Bold" pitchFamily="50" charset="0"/>
              </a:defRPr>
            </a:lvl5pPr>
          </a:lstStyle>
          <a:p>
            <a:pPr lvl="0"/>
            <a:endParaRPr lang="en-JM" dirty="0"/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71"/>
          </p:nvPr>
        </p:nvSpPr>
        <p:spPr>
          <a:xfrm>
            <a:off x="4071421" y="2870200"/>
            <a:ext cx="4081981" cy="1168400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Roboto Light"/>
                <a:cs typeface="Roboto Light"/>
              </a:defRPr>
            </a:lvl1pPr>
            <a:lvl2pPr marL="45720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endParaRPr lang="en-JM" dirty="0"/>
          </a:p>
        </p:txBody>
      </p:sp>
      <p:sp>
        <p:nvSpPr>
          <p:cNvPr id="13" name="Picture Placeholder 28"/>
          <p:cNvSpPr>
            <a:spLocks noGrp="1"/>
          </p:cNvSpPr>
          <p:nvPr>
            <p:ph type="pic" sz="quarter" idx="50"/>
          </p:nvPr>
        </p:nvSpPr>
        <p:spPr>
          <a:xfrm>
            <a:off x="609600" y="2304183"/>
            <a:ext cx="2626800" cy="2628000"/>
          </a:xfrm>
          <a:prstGeom prst="ellipse">
            <a:avLst/>
          </a:prstGeom>
          <a:ln w="76200" cap="sq">
            <a:noFill/>
            <a:miter lim="800000"/>
          </a:ln>
          <a:effectLst/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Roboto Light"/>
                <a:cs typeface="Roboto Light"/>
              </a:defRPr>
            </a:lvl1pPr>
          </a:lstStyle>
          <a:p>
            <a:endParaRPr lang="en-JM" dirty="0"/>
          </a:p>
        </p:txBody>
      </p:sp>
      <p:sp>
        <p:nvSpPr>
          <p:cNvPr id="9" name="Text Placeholder 17"/>
          <p:cNvSpPr>
            <a:spLocks noGrp="1"/>
          </p:cNvSpPr>
          <p:nvPr>
            <p:ph type="body" sz="quarter" idx="24"/>
          </p:nvPr>
        </p:nvSpPr>
        <p:spPr>
          <a:xfrm>
            <a:off x="533400" y="558801"/>
            <a:ext cx="5029200" cy="431800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1500" b="0" kern="0" spc="0">
                <a:solidFill>
                  <a:schemeClr val="tx1"/>
                </a:solidFill>
                <a:latin typeface="Roboto Light"/>
                <a:ea typeface="Roboto Light"/>
                <a:cs typeface="Roboto Light"/>
              </a:defRPr>
            </a:lvl1pPr>
            <a:lvl2pPr marL="457200" indent="0">
              <a:buFontTx/>
              <a:buNone/>
              <a:defRPr sz="1050">
                <a:latin typeface="Mission Gothic Regular" pitchFamily="50" charset="0"/>
              </a:defRPr>
            </a:lvl2pPr>
            <a:lvl3pPr marL="914400" indent="0">
              <a:buFontTx/>
              <a:buNone/>
              <a:defRPr sz="1050">
                <a:latin typeface="Mission Gothic Regular" pitchFamily="50" charset="0"/>
              </a:defRPr>
            </a:lvl3pPr>
            <a:lvl4pPr marL="1371600" indent="0">
              <a:buFontTx/>
              <a:buNone/>
              <a:defRPr sz="1050">
                <a:latin typeface="Mission Gothic Regular" pitchFamily="50" charset="0"/>
              </a:defRPr>
            </a:lvl4pPr>
            <a:lvl5pPr marL="1828800" indent="0">
              <a:buFontTx/>
              <a:buNone/>
              <a:defRPr sz="1050">
                <a:latin typeface="Mission Gothic Regular" pitchFamily="50" charset="0"/>
              </a:defRPr>
            </a:lvl5pPr>
          </a:lstStyle>
          <a:p>
            <a:pPr lvl="0"/>
            <a:endParaRPr lang="en-JM" dirty="0"/>
          </a:p>
        </p:txBody>
      </p:sp>
      <p:sp>
        <p:nvSpPr>
          <p:cNvPr id="15" name="Title Placeholder 1"/>
          <p:cNvSpPr>
            <a:spLocks noGrp="1"/>
          </p:cNvSpPr>
          <p:nvPr>
            <p:ph type="title"/>
          </p:nvPr>
        </p:nvSpPr>
        <p:spPr>
          <a:xfrm>
            <a:off x="533400" y="504823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</p:spTree>
    <p:extLst>
      <p:ext uri="{BB962C8B-B14F-4D97-AF65-F5344CB8AC3E}">
        <p14:creationId xmlns:p14="http://schemas.microsoft.com/office/powerpoint/2010/main" val="1075114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905000"/>
            <a:ext cx="8001000" cy="4063999"/>
          </a:xfrm>
        </p:spPr>
        <p:txBody>
          <a:bodyPr>
            <a:normAutofit/>
          </a:bodyPr>
          <a:lstStyle>
            <a:lvl1pPr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JM" dirty="0"/>
          </a:p>
        </p:txBody>
      </p:sp>
      <p:sp>
        <p:nvSpPr>
          <p:cNvPr id="7" name="Text Placeholder 17"/>
          <p:cNvSpPr>
            <a:spLocks noGrp="1"/>
          </p:cNvSpPr>
          <p:nvPr>
            <p:ph type="body" sz="quarter" idx="24"/>
          </p:nvPr>
        </p:nvSpPr>
        <p:spPr>
          <a:xfrm>
            <a:off x="533400" y="558801"/>
            <a:ext cx="5029200" cy="431800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1500" b="0" kern="0" spc="0">
                <a:solidFill>
                  <a:schemeClr val="tx1"/>
                </a:solidFill>
                <a:latin typeface="Roboto Light"/>
                <a:ea typeface="Roboto Light"/>
                <a:cs typeface="Roboto Light"/>
              </a:defRPr>
            </a:lvl1pPr>
            <a:lvl2pPr marL="457200" indent="0">
              <a:buFontTx/>
              <a:buNone/>
              <a:defRPr sz="1050">
                <a:latin typeface="Mission Gothic Regular" pitchFamily="50" charset="0"/>
              </a:defRPr>
            </a:lvl2pPr>
            <a:lvl3pPr marL="914400" indent="0">
              <a:buFontTx/>
              <a:buNone/>
              <a:defRPr sz="1050">
                <a:latin typeface="Mission Gothic Regular" pitchFamily="50" charset="0"/>
              </a:defRPr>
            </a:lvl3pPr>
            <a:lvl4pPr marL="1371600" indent="0">
              <a:buFontTx/>
              <a:buNone/>
              <a:defRPr sz="1050">
                <a:latin typeface="Mission Gothic Regular" pitchFamily="50" charset="0"/>
              </a:defRPr>
            </a:lvl4pPr>
            <a:lvl5pPr marL="1828800" indent="0">
              <a:buFontTx/>
              <a:buNone/>
              <a:defRPr sz="1050">
                <a:latin typeface="Mission Gothic Regular" pitchFamily="50" charset="0"/>
              </a:defRPr>
            </a:lvl5pPr>
          </a:lstStyle>
          <a:p>
            <a:pPr lvl="0"/>
            <a:endParaRPr lang="en-JM" dirty="0"/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533400" y="508000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</p:spTree>
    <p:extLst>
      <p:ext uri="{BB962C8B-B14F-4D97-AF65-F5344CB8AC3E}">
        <p14:creationId xmlns:p14="http://schemas.microsoft.com/office/powerpoint/2010/main" val="2122527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13"/>
          <p:cNvSpPr>
            <a:spLocks noGrp="1"/>
          </p:cNvSpPr>
          <p:nvPr>
            <p:ph sz="quarter" idx="13"/>
          </p:nvPr>
        </p:nvSpPr>
        <p:spPr>
          <a:xfrm>
            <a:off x="609600" y="2844801"/>
            <a:ext cx="2362200" cy="3022600"/>
          </a:xfrm>
        </p:spPr>
        <p:txBody>
          <a:bodyPr>
            <a:normAutofit/>
          </a:bodyPr>
          <a:lstStyle>
            <a:lvl1pPr algn="ctr">
              <a:buNone/>
              <a:defRPr sz="900">
                <a:solidFill>
                  <a:schemeClr val="tx1">
                    <a:lumMod val="50000"/>
                    <a:lumOff val="50000"/>
                  </a:schemeClr>
                </a:solidFill>
                <a:latin typeface="Roboto Light"/>
                <a:cs typeface="Roboto Light"/>
              </a:defRPr>
            </a:lvl1pPr>
          </a:lstStyle>
          <a:p>
            <a:pPr lvl="0"/>
            <a:endParaRPr lang="en-JM" dirty="0"/>
          </a:p>
        </p:txBody>
      </p:sp>
      <p:sp>
        <p:nvSpPr>
          <p:cNvPr id="9" name="Content Placeholder 13"/>
          <p:cNvSpPr>
            <a:spLocks noGrp="1"/>
          </p:cNvSpPr>
          <p:nvPr>
            <p:ph sz="quarter" idx="42"/>
          </p:nvPr>
        </p:nvSpPr>
        <p:spPr>
          <a:xfrm>
            <a:off x="3429000" y="2844801"/>
            <a:ext cx="2362200" cy="3022600"/>
          </a:xfrm>
        </p:spPr>
        <p:txBody>
          <a:bodyPr>
            <a:normAutofit/>
          </a:bodyPr>
          <a:lstStyle>
            <a:lvl1pPr algn="ctr">
              <a:buNone/>
              <a:defRPr sz="900">
                <a:solidFill>
                  <a:schemeClr val="tx1">
                    <a:lumMod val="50000"/>
                    <a:lumOff val="50000"/>
                  </a:schemeClr>
                </a:solidFill>
                <a:latin typeface="Roboto Light"/>
                <a:cs typeface="Roboto Light"/>
              </a:defRPr>
            </a:lvl1pPr>
          </a:lstStyle>
          <a:p>
            <a:pPr lvl="0"/>
            <a:endParaRPr lang="en-JM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43"/>
          </p:nvPr>
        </p:nvSpPr>
        <p:spPr>
          <a:xfrm>
            <a:off x="6324600" y="2844801"/>
            <a:ext cx="2362200" cy="3022600"/>
          </a:xfrm>
        </p:spPr>
        <p:txBody>
          <a:bodyPr>
            <a:normAutofit/>
          </a:bodyPr>
          <a:lstStyle>
            <a:lvl1pPr algn="ctr">
              <a:buNone/>
              <a:defRPr sz="900">
                <a:solidFill>
                  <a:schemeClr val="tx1">
                    <a:lumMod val="50000"/>
                    <a:lumOff val="50000"/>
                  </a:schemeClr>
                </a:solidFill>
                <a:latin typeface="Roboto Light"/>
                <a:cs typeface="Roboto Light"/>
              </a:defRPr>
            </a:lvl1pPr>
          </a:lstStyle>
          <a:p>
            <a:pPr lvl="0"/>
            <a:endParaRPr lang="en-JM" dirty="0"/>
          </a:p>
        </p:txBody>
      </p:sp>
      <p:sp>
        <p:nvSpPr>
          <p:cNvPr id="12" name="Text Placeholder 17"/>
          <p:cNvSpPr>
            <a:spLocks noGrp="1"/>
          </p:cNvSpPr>
          <p:nvPr>
            <p:ph type="body" sz="quarter" idx="24"/>
          </p:nvPr>
        </p:nvSpPr>
        <p:spPr>
          <a:xfrm>
            <a:off x="533400" y="558801"/>
            <a:ext cx="5029200" cy="431800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1500" b="0" kern="0" spc="0">
                <a:solidFill>
                  <a:schemeClr val="tx1"/>
                </a:solidFill>
                <a:latin typeface="Roboto Light"/>
                <a:ea typeface="Roboto Light"/>
                <a:cs typeface="Roboto Light"/>
              </a:defRPr>
            </a:lvl1pPr>
            <a:lvl2pPr marL="457200" indent="0">
              <a:buFontTx/>
              <a:buNone/>
              <a:defRPr sz="1050">
                <a:latin typeface="Mission Gothic Regular" pitchFamily="50" charset="0"/>
              </a:defRPr>
            </a:lvl2pPr>
            <a:lvl3pPr marL="914400" indent="0">
              <a:buFontTx/>
              <a:buNone/>
              <a:defRPr sz="1050">
                <a:latin typeface="Mission Gothic Regular" pitchFamily="50" charset="0"/>
              </a:defRPr>
            </a:lvl3pPr>
            <a:lvl4pPr marL="1371600" indent="0">
              <a:buFontTx/>
              <a:buNone/>
              <a:defRPr sz="1050">
                <a:latin typeface="Mission Gothic Regular" pitchFamily="50" charset="0"/>
              </a:defRPr>
            </a:lvl4pPr>
            <a:lvl5pPr marL="1828800" indent="0">
              <a:buFontTx/>
              <a:buNone/>
              <a:defRPr sz="1050">
                <a:latin typeface="Mission Gothic Regular" pitchFamily="50" charset="0"/>
              </a:defRPr>
            </a:lvl5pPr>
          </a:lstStyle>
          <a:p>
            <a:pPr lvl="0"/>
            <a:endParaRPr lang="en-JM" dirty="0"/>
          </a:p>
        </p:txBody>
      </p: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533400" y="508000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</p:spTree>
    <p:extLst>
      <p:ext uri="{BB962C8B-B14F-4D97-AF65-F5344CB8AC3E}">
        <p14:creationId xmlns:p14="http://schemas.microsoft.com/office/powerpoint/2010/main" val="1704880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7"/>
          <p:cNvSpPr>
            <a:spLocks noGrp="1"/>
          </p:cNvSpPr>
          <p:nvPr>
            <p:ph type="pic" sz="quarter" idx="24"/>
          </p:nvPr>
        </p:nvSpPr>
        <p:spPr>
          <a:xfrm>
            <a:off x="0" y="2128520"/>
            <a:ext cx="2276856" cy="3230880"/>
          </a:xfrm>
        </p:spPr>
        <p:txBody>
          <a:bodyPr>
            <a:normAutofit/>
          </a:bodyPr>
          <a:lstStyle>
            <a:lvl1pPr>
              <a:defRPr sz="1100"/>
            </a:lvl1pPr>
          </a:lstStyle>
          <a:p>
            <a:endParaRPr lang="en-JM"/>
          </a:p>
        </p:txBody>
      </p:sp>
      <p:sp>
        <p:nvSpPr>
          <p:cNvPr id="8" name="Picture Placeholder 27"/>
          <p:cNvSpPr>
            <a:spLocks noGrp="1"/>
          </p:cNvSpPr>
          <p:nvPr>
            <p:ph type="pic" sz="quarter" idx="25"/>
          </p:nvPr>
        </p:nvSpPr>
        <p:spPr>
          <a:xfrm>
            <a:off x="2286000" y="2128520"/>
            <a:ext cx="2276856" cy="3230880"/>
          </a:xfrm>
        </p:spPr>
        <p:txBody>
          <a:bodyPr>
            <a:normAutofit/>
          </a:bodyPr>
          <a:lstStyle>
            <a:lvl1pPr>
              <a:defRPr sz="1100"/>
            </a:lvl1pPr>
          </a:lstStyle>
          <a:p>
            <a:endParaRPr lang="en-JM"/>
          </a:p>
        </p:txBody>
      </p:sp>
      <p:sp>
        <p:nvSpPr>
          <p:cNvPr id="9" name="Picture Placeholder 27"/>
          <p:cNvSpPr>
            <a:spLocks noGrp="1"/>
          </p:cNvSpPr>
          <p:nvPr>
            <p:ph type="pic" sz="quarter" idx="26"/>
          </p:nvPr>
        </p:nvSpPr>
        <p:spPr>
          <a:xfrm>
            <a:off x="4572000" y="2127251"/>
            <a:ext cx="2276856" cy="3230880"/>
          </a:xfrm>
        </p:spPr>
        <p:txBody>
          <a:bodyPr>
            <a:normAutofit/>
          </a:bodyPr>
          <a:lstStyle>
            <a:lvl1pPr>
              <a:defRPr sz="1100"/>
            </a:lvl1pPr>
          </a:lstStyle>
          <a:p>
            <a:endParaRPr lang="en-JM"/>
          </a:p>
        </p:txBody>
      </p:sp>
      <p:sp>
        <p:nvSpPr>
          <p:cNvPr id="10" name="Picture Placeholder 27"/>
          <p:cNvSpPr>
            <a:spLocks noGrp="1"/>
          </p:cNvSpPr>
          <p:nvPr>
            <p:ph type="pic" sz="quarter" idx="27"/>
          </p:nvPr>
        </p:nvSpPr>
        <p:spPr>
          <a:xfrm>
            <a:off x="6858000" y="2127251"/>
            <a:ext cx="2286000" cy="3230880"/>
          </a:xfrm>
        </p:spPr>
        <p:txBody>
          <a:bodyPr>
            <a:normAutofit/>
          </a:bodyPr>
          <a:lstStyle>
            <a:lvl1pPr>
              <a:defRPr sz="1100"/>
            </a:lvl1pPr>
          </a:lstStyle>
          <a:p>
            <a:endParaRPr lang="en-JM" dirty="0"/>
          </a:p>
        </p:txBody>
      </p:sp>
      <p:sp>
        <p:nvSpPr>
          <p:cNvPr id="13" name="Text Placeholder 17"/>
          <p:cNvSpPr>
            <a:spLocks noGrp="1"/>
          </p:cNvSpPr>
          <p:nvPr>
            <p:ph type="body" sz="quarter" idx="28"/>
          </p:nvPr>
        </p:nvSpPr>
        <p:spPr>
          <a:xfrm>
            <a:off x="533400" y="558801"/>
            <a:ext cx="5029200" cy="431800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1500" b="0" kern="0" spc="0">
                <a:solidFill>
                  <a:schemeClr val="tx1"/>
                </a:solidFill>
                <a:latin typeface="Roboto Light"/>
                <a:ea typeface="Roboto Light"/>
                <a:cs typeface="Roboto Light"/>
              </a:defRPr>
            </a:lvl1pPr>
            <a:lvl2pPr marL="457200" indent="0">
              <a:buFontTx/>
              <a:buNone/>
              <a:defRPr sz="1050">
                <a:latin typeface="Mission Gothic Regular" pitchFamily="50" charset="0"/>
              </a:defRPr>
            </a:lvl2pPr>
            <a:lvl3pPr marL="914400" indent="0">
              <a:buFontTx/>
              <a:buNone/>
              <a:defRPr sz="1050">
                <a:latin typeface="Mission Gothic Regular" pitchFamily="50" charset="0"/>
              </a:defRPr>
            </a:lvl3pPr>
            <a:lvl4pPr marL="1371600" indent="0">
              <a:buFontTx/>
              <a:buNone/>
              <a:defRPr sz="1050">
                <a:latin typeface="Mission Gothic Regular" pitchFamily="50" charset="0"/>
              </a:defRPr>
            </a:lvl4pPr>
            <a:lvl5pPr marL="1828800" indent="0">
              <a:buFontTx/>
              <a:buNone/>
              <a:defRPr sz="1050">
                <a:latin typeface="Mission Gothic Regular" pitchFamily="50" charset="0"/>
              </a:defRPr>
            </a:lvl5pPr>
          </a:lstStyle>
          <a:p>
            <a:pPr lvl="0"/>
            <a:endParaRPr lang="en-JM" dirty="0"/>
          </a:p>
        </p:txBody>
      </p:sp>
      <p:sp>
        <p:nvSpPr>
          <p:cNvPr id="14" name="Title Placeholder 1"/>
          <p:cNvSpPr>
            <a:spLocks noGrp="1"/>
          </p:cNvSpPr>
          <p:nvPr>
            <p:ph type="title"/>
          </p:nvPr>
        </p:nvSpPr>
        <p:spPr>
          <a:xfrm>
            <a:off x="533400" y="515395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</p:spTree>
    <p:extLst>
      <p:ext uri="{BB962C8B-B14F-4D97-AF65-F5344CB8AC3E}">
        <p14:creationId xmlns:p14="http://schemas.microsoft.com/office/powerpoint/2010/main" val="1742974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7"/>
          <p:cNvSpPr>
            <a:spLocks noGrp="1"/>
          </p:cNvSpPr>
          <p:nvPr>
            <p:ph type="pic" sz="quarter" idx="24"/>
          </p:nvPr>
        </p:nvSpPr>
        <p:spPr>
          <a:xfrm>
            <a:off x="533400" y="2107002"/>
            <a:ext cx="1828800" cy="3253527"/>
          </a:xfrm>
        </p:spPr>
        <p:txBody>
          <a:bodyPr>
            <a:normAutofit/>
          </a:bodyPr>
          <a:lstStyle>
            <a:lvl1pPr>
              <a:defRPr sz="1100"/>
            </a:lvl1pPr>
          </a:lstStyle>
          <a:p>
            <a:endParaRPr lang="en-JM"/>
          </a:p>
        </p:txBody>
      </p:sp>
      <p:sp>
        <p:nvSpPr>
          <p:cNvPr id="8" name="Picture Placeholder 27"/>
          <p:cNvSpPr>
            <a:spLocks noGrp="1"/>
          </p:cNvSpPr>
          <p:nvPr>
            <p:ph type="pic" sz="quarter" idx="25"/>
          </p:nvPr>
        </p:nvSpPr>
        <p:spPr>
          <a:xfrm>
            <a:off x="2568728" y="2107002"/>
            <a:ext cx="1818825" cy="3253527"/>
          </a:xfrm>
        </p:spPr>
        <p:txBody>
          <a:bodyPr>
            <a:normAutofit/>
          </a:bodyPr>
          <a:lstStyle>
            <a:lvl1pPr>
              <a:defRPr sz="1100"/>
            </a:lvl1pPr>
          </a:lstStyle>
          <a:p>
            <a:endParaRPr lang="en-JM"/>
          </a:p>
        </p:txBody>
      </p:sp>
      <p:sp>
        <p:nvSpPr>
          <p:cNvPr id="9" name="Picture Placeholder 27"/>
          <p:cNvSpPr>
            <a:spLocks noGrp="1"/>
          </p:cNvSpPr>
          <p:nvPr>
            <p:ph type="pic" sz="quarter" idx="26"/>
          </p:nvPr>
        </p:nvSpPr>
        <p:spPr>
          <a:xfrm>
            <a:off x="4594075" y="2107002"/>
            <a:ext cx="1828800" cy="3252399"/>
          </a:xfrm>
        </p:spPr>
        <p:txBody>
          <a:bodyPr>
            <a:normAutofit/>
          </a:bodyPr>
          <a:lstStyle>
            <a:lvl1pPr>
              <a:defRPr sz="1100"/>
            </a:lvl1pPr>
          </a:lstStyle>
          <a:p>
            <a:endParaRPr lang="en-JM"/>
          </a:p>
        </p:txBody>
      </p:sp>
      <p:sp>
        <p:nvSpPr>
          <p:cNvPr id="10" name="Picture Placeholder 27"/>
          <p:cNvSpPr>
            <a:spLocks noGrp="1"/>
          </p:cNvSpPr>
          <p:nvPr>
            <p:ph type="pic" sz="quarter" idx="27"/>
          </p:nvPr>
        </p:nvSpPr>
        <p:spPr>
          <a:xfrm>
            <a:off x="6629400" y="2107002"/>
            <a:ext cx="1828800" cy="3252399"/>
          </a:xfrm>
        </p:spPr>
        <p:txBody>
          <a:bodyPr>
            <a:normAutofit/>
          </a:bodyPr>
          <a:lstStyle>
            <a:lvl1pPr>
              <a:defRPr sz="1100"/>
            </a:lvl1pPr>
          </a:lstStyle>
          <a:p>
            <a:endParaRPr lang="en-JM" dirty="0"/>
          </a:p>
        </p:txBody>
      </p:sp>
      <p:sp>
        <p:nvSpPr>
          <p:cNvPr id="13" name="Text Placeholder 17"/>
          <p:cNvSpPr>
            <a:spLocks noGrp="1"/>
          </p:cNvSpPr>
          <p:nvPr>
            <p:ph type="body" sz="quarter" idx="28"/>
          </p:nvPr>
        </p:nvSpPr>
        <p:spPr>
          <a:xfrm>
            <a:off x="533400" y="558801"/>
            <a:ext cx="5029200" cy="431800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1500" b="0" kern="0" spc="0">
                <a:solidFill>
                  <a:schemeClr val="tx1"/>
                </a:solidFill>
                <a:latin typeface="Roboto Light"/>
                <a:ea typeface="Roboto Light"/>
                <a:cs typeface="Roboto Light"/>
              </a:defRPr>
            </a:lvl1pPr>
            <a:lvl2pPr marL="457200" indent="0">
              <a:buFontTx/>
              <a:buNone/>
              <a:defRPr sz="1050">
                <a:latin typeface="Mission Gothic Regular" pitchFamily="50" charset="0"/>
              </a:defRPr>
            </a:lvl2pPr>
            <a:lvl3pPr marL="914400" indent="0">
              <a:buFontTx/>
              <a:buNone/>
              <a:defRPr sz="1050">
                <a:latin typeface="Mission Gothic Regular" pitchFamily="50" charset="0"/>
              </a:defRPr>
            </a:lvl3pPr>
            <a:lvl4pPr marL="1371600" indent="0">
              <a:buFontTx/>
              <a:buNone/>
              <a:defRPr sz="1050">
                <a:latin typeface="Mission Gothic Regular" pitchFamily="50" charset="0"/>
              </a:defRPr>
            </a:lvl4pPr>
            <a:lvl5pPr marL="1828800" indent="0">
              <a:buFontTx/>
              <a:buNone/>
              <a:defRPr sz="1050">
                <a:latin typeface="Mission Gothic Regular" pitchFamily="50" charset="0"/>
              </a:defRPr>
            </a:lvl5pPr>
          </a:lstStyle>
          <a:p>
            <a:pPr lvl="0"/>
            <a:endParaRPr lang="en-JM" dirty="0"/>
          </a:p>
        </p:txBody>
      </p:sp>
      <p:sp>
        <p:nvSpPr>
          <p:cNvPr id="14" name="Title Placeholder 1"/>
          <p:cNvSpPr>
            <a:spLocks noGrp="1"/>
          </p:cNvSpPr>
          <p:nvPr>
            <p:ph type="title"/>
          </p:nvPr>
        </p:nvSpPr>
        <p:spPr>
          <a:xfrm>
            <a:off x="533400" y="508000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</p:spTree>
    <p:extLst>
      <p:ext uri="{BB962C8B-B14F-4D97-AF65-F5344CB8AC3E}">
        <p14:creationId xmlns:p14="http://schemas.microsoft.com/office/powerpoint/2010/main" val="666003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4495800" y="584200"/>
            <a:ext cx="4114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2600">
                <a:gradFill flip="none" rotWithShape="1">
                  <a:gsLst>
                    <a:gs pos="0">
                      <a:schemeClr val="accent1"/>
                    </a:gs>
                    <a:gs pos="100000">
                      <a:schemeClr val="accent4"/>
                    </a:gs>
                    <a:gs pos="50000">
                      <a:schemeClr val="accent2"/>
                    </a:gs>
                    <a:gs pos="75000">
                      <a:schemeClr val="accent3"/>
                    </a:gs>
                  </a:gsLst>
                  <a:lin ang="0" scaled="1"/>
                  <a:tileRect/>
                </a:gradFill>
                <a:latin typeface="Roboto Slab Regular"/>
                <a:cs typeface="Roboto Slab Regular"/>
              </a:defRPr>
            </a:lvl1pPr>
          </a:lstStyle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5" name="Text Placeholder 17"/>
          <p:cNvSpPr>
            <a:spLocks noGrp="1"/>
          </p:cNvSpPr>
          <p:nvPr>
            <p:ph type="body" sz="quarter" idx="24"/>
          </p:nvPr>
        </p:nvSpPr>
        <p:spPr>
          <a:xfrm>
            <a:off x="4495800" y="609600"/>
            <a:ext cx="4114800" cy="431800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1300" b="0" kern="0" spc="0">
                <a:solidFill>
                  <a:schemeClr val="tx1"/>
                </a:solidFill>
                <a:latin typeface="Roboto Light"/>
                <a:ea typeface="Roboto Light"/>
                <a:cs typeface="Roboto Light"/>
              </a:defRPr>
            </a:lvl1pPr>
            <a:lvl2pPr marL="457200" indent="0">
              <a:buFontTx/>
              <a:buNone/>
              <a:defRPr sz="1050">
                <a:latin typeface="Mission Gothic Regular" pitchFamily="50" charset="0"/>
              </a:defRPr>
            </a:lvl2pPr>
            <a:lvl3pPr marL="914400" indent="0">
              <a:buFontTx/>
              <a:buNone/>
              <a:defRPr sz="1050">
                <a:latin typeface="Mission Gothic Regular" pitchFamily="50" charset="0"/>
              </a:defRPr>
            </a:lvl3pPr>
            <a:lvl4pPr marL="1371600" indent="0">
              <a:buFontTx/>
              <a:buNone/>
              <a:defRPr sz="1050">
                <a:latin typeface="Mission Gothic Regular" pitchFamily="50" charset="0"/>
              </a:defRPr>
            </a:lvl4pPr>
            <a:lvl5pPr marL="1828800" indent="0">
              <a:buFontTx/>
              <a:buNone/>
              <a:defRPr sz="1050">
                <a:latin typeface="Mission Gothic Regular" pitchFamily="50" charset="0"/>
              </a:defRPr>
            </a:lvl5pPr>
          </a:lstStyle>
          <a:p>
            <a:pPr lvl="0"/>
            <a:endParaRPr lang="en-JM" dirty="0"/>
          </a:p>
        </p:txBody>
      </p:sp>
      <p:sp>
        <p:nvSpPr>
          <p:cNvPr id="22" name="Picture Placeholder 21"/>
          <p:cNvSpPr>
            <a:spLocks noGrp="1"/>
          </p:cNvSpPr>
          <p:nvPr>
            <p:ph type="pic" sz="quarter" idx="25"/>
          </p:nvPr>
        </p:nvSpPr>
        <p:spPr>
          <a:xfrm>
            <a:off x="3884" y="3429003"/>
            <a:ext cx="1295400" cy="1727199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en-US"/>
          </a:p>
        </p:txBody>
      </p:sp>
      <p:sp>
        <p:nvSpPr>
          <p:cNvPr id="23" name="Picture Placeholder 21"/>
          <p:cNvSpPr>
            <a:spLocks noGrp="1"/>
          </p:cNvSpPr>
          <p:nvPr>
            <p:ph type="pic" sz="quarter" idx="26"/>
          </p:nvPr>
        </p:nvSpPr>
        <p:spPr>
          <a:xfrm>
            <a:off x="1311984" y="3429003"/>
            <a:ext cx="1295400" cy="1727199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en-US"/>
          </a:p>
        </p:txBody>
      </p:sp>
      <p:sp>
        <p:nvSpPr>
          <p:cNvPr id="24" name="Picture Placeholder 21"/>
          <p:cNvSpPr>
            <a:spLocks noGrp="1"/>
          </p:cNvSpPr>
          <p:nvPr>
            <p:ph type="pic" sz="quarter" idx="27"/>
          </p:nvPr>
        </p:nvSpPr>
        <p:spPr>
          <a:xfrm>
            <a:off x="2620084" y="3429003"/>
            <a:ext cx="1295400" cy="1727199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9" name="Picture Placeholder 21"/>
          <p:cNvSpPr>
            <a:spLocks noGrp="1"/>
          </p:cNvSpPr>
          <p:nvPr>
            <p:ph type="pic" sz="quarter" idx="32"/>
          </p:nvPr>
        </p:nvSpPr>
        <p:spPr>
          <a:xfrm>
            <a:off x="3884" y="5156202"/>
            <a:ext cx="1295400" cy="1727199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en-US"/>
          </a:p>
        </p:txBody>
      </p:sp>
      <p:sp>
        <p:nvSpPr>
          <p:cNvPr id="30" name="Picture Placeholder 21"/>
          <p:cNvSpPr>
            <a:spLocks noGrp="1"/>
          </p:cNvSpPr>
          <p:nvPr>
            <p:ph type="pic" sz="quarter" idx="33"/>
          </p:nvPr>
        </p:nvSpPr>
        <p:spPr>
          <a:xfrm>
            <a:off x="1311984" y="5156202"/>
            <a:ext cx="1295400" cy="1727199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en-US"/>
          </a:p>
        </p:txBody>
      </p:sp>
      <p:sp>
        <p:nvSpPr>
          <p:cNvPr id="31" name="Picture Placeholder 21"/>
          <p:cNvSpPr>
            <a:spLocks noGrp="1"/>
          </p:cNvSpPr>
          <p:nvPr>
            <p:ph type="pic" sz="quarter" idx="34"/>
          </p:nvPr>
        </p:nvSpPr>
        <p:spPr>
          <a:xfrm>
            <a:off x="2620084" y="5156202"/>
            <a:ext cx="1295400" cy="1727199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en-US"/>
          </a:p>
        </p:txBody>
      </p:sp>
      <p:sp>
        <p:nvSpPr>
          <p:cNvPr id="18" name="Picture Placeholder 21"/>
          <p:cNvSpPr>
            <a:spLocks noGrp="1"/>
          </p:cNvSpPr>
          <p:nvPr>
            <p:ph type="pic" sz="quarter" idx="35"/>
          </p:nvPr>
        </p:nvSpPr>
        <p:spPr>
          <a:xfrm>
            <a:off x="3884" y="-25400"/>
            <a:ext cx="1295400" cy="1727199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en-US"/>
          </a:p>
        </p:txBody>
      </p:sp>
      <p:sp>
        <p:nvSpPr>
          <p:cNvPr id="19" name="Picture Placeholder 21"/>
          <p:cNvSpPr>
            <a:spLocks noGrp="1"/>
          </p:cNvSpPr>
          <p:nvPr>
            <p:ph type="pic" sz="quarter" idx="36"/>
          </p:nvPr>
        </p:nvSpPr>
        <p:spPr>
          <a:xfrm>
            <a:off x="1311984" y="-25400"/>
            <a:ext cx="1295400" cy="1727199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en-US"/>
          </a:p>
        </p:txBody>
      </p:sp>
      <p:sp>
        <p:nvSpPr>
          <p:cNvPr id="20" name="Picture Placeholder 21"/>
          <p:cNvSpPr>
            <a:spLocks noGrp="1"/>
          </p:cNvSpPr>
          <p:nvPr>
            <p:ph type="pic" sz="quarter" idx="37"/>
          </p:nvPr>
        </p:nvSpPr>
        <p:spPr>
          <a:xfrm>
            <a:off x="2620084" y="-25400"/>
            <a:ext cx="1295400" cy="1727199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1" name="Picture Placeholder 21"/>
          <p:cNvSpPr>
            <a:spLocks noGrp="1"/>
          </p:cNvSpPr>
          <p:nvPr>
            <p:ph type="pic" sz="quarter" idx="38"/>
          </p:nvPr>
        </p:nvSpPr>
        <p:spPr>
          <a:xfrm>
            <a:off x="3884" y="1701802"/>
            <a:ext cx="1295400" cy="1727199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en-US"/>
          </a:p>
        </p:txBody>
      </p:sp>
      <p:sp>
        <p:nvSpPr>
          <p:cNvPr id="36" name="Picture Placeholder 21"/>
          <p:cNvSpPr>
            <a:spLocks noGrp="1"/>
          </p:cNvSpPr>
          <p:nvPr>
            <p:ph type="pic" sz="quarter" idx="39"/>
          </p:nvPr>
        </p:nvSpPr>
        <p:spPr>
          <a:xfrm>
            <a:off x="1311984" y="1701802"/>
            <a:ext cx="1295400" cy="1727199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en-US"/>
          </a:p>
        </p:txBody>
      </p:sp>
      <p:sp>
        <p:nvSpPr>
          <p:cNvPr id="37" name="Picture Placeholder 21"/>
          <p:cNvSpPr>
            <a:spLocks noGrp="1"/>
          </p:cNvSpPr>
          <p:nvPr>
            <p:ph type="pic" sz="quarter" idx="40"/>
          </p:nvPr>
        </p:nvSpPr>
        <p:spPr>
          <a:xfrm>
            <a:off x="2620084" y="1701802"/>
            <a:ext cx="1295400" cy="1727199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497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7"/>
          <p:cNvSpPr>
            <a:spLocks noGrp="1"/>
          </p:cNvSpPr>
          <p:nvPr>
            <p:ph type="pic" sz="quarter" idx="25"/>
          </p:nvPr>
        </p:nvSpPr>
        <p:spPr>
          <a:xfrm>
            <a:off x="2514600" y="2107003"/>
            <a:ext cx="1895856" cy="3455599"/>
          </a:xfrm>
        </p:spPr>
        <p:txBody>
          <a:bodyPr>
            <a:normAutofit/>
          </a:bodyPr>
          <a:lstStyle>
            <a:lvl1pPr>
              <a:defRPr sz="1100"/>
            </a:lvl1pPr>
          </a:lstStyle>
          <a:p>
            <a:endParaRPr lang="en-JM"/>
          </a:p>
        </p:txBody>
      </p:sp>
      <p:sp>
        <p:nvSpPr>
          <p:cNvPr id="10" name="Picture Placeholder 27"/>
          <p:cNvSpPr>
            <a:spLocks noGrp="1"/>
          </p:cNvSpPr>
          <p:nvPr>
            <p:ph type="pic" sz="quarter" idx="27"/>
          </p:nvPr>
        </p:nvSpPr>
        <p:spPr>
          <a:xfrm>
            <a:off x="6551946" y="2107001"/>
            <a:ext cx="1906254" cy="3454400"/>
          </a:xfrm>
        </p:spPr>
        <p:txBody>
          <a:bodyPr>
            <a:normAutofit/>
          </a:bodyPr>
          <a:lstStyle>
            <a:lvl1pPr>
              <a:defRPr sz="1100"/>
            </a:lvl1pPr>
          </a:lstStyle>
          <a:p>
            <a:endParaRPr lang="en-JM" dirty="0"/>
          </a:p>
        </p:txBody>
      </p:sp>
      <p:sp>
        <p:nvSpPr>
          <p:cNvPr id="6" name="Text Placeholder 17"/>
          <p:cNvSpPr>
            <a:spLocks noGrp="1"/>
          </p:cNvSpPr>
          <p:nvPr>
            <p:ph type="body" sz="quarter" idx="24"/>
          </p:nvPr>
        </p:nvSpPr>
        <p:spPr>
          <a:xfrm>
            <a:off x="533400" y="558801"/>
            <a:ext cx="5029200" cy="431800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1500" b="0" kern="0" spc="0">
                <a:solidFill>
                  <a:schemeClr val="tx1">
                    <a:lumMod val="75000"/>
                  </a:schemeClr>
                </a:solidFill>
                <a:latin typeface="Roboto Light"/>
                <a:ea typeface="Roboto Light"/>
                <a:cs typeface="Roboto Light"/>
              </a:defRPr>
            </a:lvl1pPr>
            <a:lvl2pPr marL="457200" indent="0">
              <a:buFontTx/>
              <a:buNone/>
              <a:defRPr sz="1050">
                <a:latin typeface="Mission Gothic Regular" pitchFamily="50" charset="0"/>
              </a:defRPr>
            </a:lvl2pPr>
            <a:lvl3pPr marL="914400" indent="0">
              <a:buFontTx/>
              <a:buNone/>
              <a:defRPr sz="1050">
                <a:latin typeface="Mission Gothic Regular" pitchFamily="50" charset="0"/>
              </a:defRPr>
            </a:lvl3pPr>
            <a:lvl4pPr marL="1371600" indent="0">
              <a:buFontTx/>
              <a:buNone/>
              <a:defRPr sz="1050">
                <a:latin typeface="Mission Gothic Regular" pitchFamily="50" charset="0"/>
              </a:defRPr>
            </a:lvl4pPr>
            <a:lvl5pPr marL="1828800" indent="0">
              <a:buFontTx/>
              <a:buNone/>
              <a:defRPr sz="1050">
                <a:latin typeface="Mission Gothic Regular" pitchFamily="50" charset="0"/>
              </a:defRPr>
            </a:lvl5pPr>
          </a:lstStyle>
          <a:p>
            <a:pPr lvl="0"/>
            <a:endParaRPr lang="en-JM" dirty="0"/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533400" y="508000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</p:spTree>
    <p:extLst>
      <p:ext uri="{BB962C8B-B14F-4D97-AF65-F5344CB8AC3E}">
        <p14:creationId xmlns:p14="http://schemas.microsoft.com/office/powerpoint/2010/main" val="3989272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28"/>
          <p:cNvSpPr>
            <a:spLocks noGrp="1" noChangeAspect="1"/>
          </p:cNvSpPr>
          <p:nvPr>
            <p:ph type="pic" sz="quarter" idx="50"/>
          </p:nvPr>
        </p:nvSpPr>
        <p:spPr>
          <a:xfrm>
            <a:off x="609600" y="2311400"/>
            <a:ext cx="1692000" cy="1691998"/>
          </a:xfrm>
          <a:prstGeom prst="ellipse">
            <a:avLst/>
          </a:prstGeom>
          <a:ln w="76200" cap="sq">
            <a:noFill/>
            <a:miter lim="800000"/>
          </a:ln>
          <a:effectLst/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Roboto Light"/>
                <a:cs typeface="Roboto Light"/>
              </a:defRPr>
            </a:lvl1pPr>
          </a:lstStyle>
          <a:p>
            <a:endParaRPr lang="en-JM" dirty="0"/>
          </a:p>
        </p:txBody>
      </p:sp>
      <p:sp>
        <p:nvSpPr>
          <p:cNvPr id="15" name="Picture Placeholder 28"/>
          <p:cNvSpPr>
            <a:spLocks noGrp="1" noChangeAspect="1"/>
          </p:cNvSpPr>
          <p:nvPr>
            <p:ph type="pic" sz="quarter" idx="51"/>
          </p:nvPr>
        </p:nvSpPr>
        <p:spPr>
          <a:xfrm>
            <a:off x="2590800" y="2311400"/>
            <a:ext cx="1692000" cy="1691998"/>
          </a:xfrm>
          <a:prstGeom prst="ellipse">
            <a:avLst/>
          </a:prstGeom>
          <a:ln w="76200" cap="sq">
            <a:noFill/>
            <a:miter lim="800000"/>
          </a:ln>
          <a:effectLst/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Roboto Light"/>
                <a:cs typeface="Roboto Light"/>
              </a:defRPr>
            </a:lvl1pPr>
          </a:lstStyle>
          <a:p>
            <a:endParaRPr lang="en-JM" dirty="0"/>
          </a:p>
        </p:txBody>
      </p:sp>
      <p:sp>
        <p:nvSpPr>
          <p:cNvPr id="16" name="Picture Placeholder 28"/>
          <p:cNvSpPr>
            <a:spLocks noGrp="1" noChangeAspect="1"/>
          </p:cNvSpPr>
          <p:nvPr>
            <p:ph type="pic" sz="quarter" idx="52"/>
          </p:nvPr>
        </p:nvSpPr>
        <p:spPr>
          <a:xfrm>
            <a:off x="4495800" y="2364232"/>
            <a:ext cx="1692000" cy="1691998"/>
          </a:xfrm>
          <a:prstGeom prst="ellipse">
            <a:avLst/>
          </a:prstGeom>
          <a:ln w="76200" cap="sq">
            <a:noFill/>
            <a:miter lim="800000"/>
          </a:ln>
          <a:effectLst/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Roboto Light"/>
                <a:cs typeface="Roboto Light"/>
              </a:defRPr>
            </a:lvl1pPr>
          </a:lstStyle>
          <a:p>
            <a:endParaRPr lang="en-JM" dirty="0"/>
          </a:p>
        </p:txBody>
      </p:sp>
      <p:sp>
        <p:nvSpPr>
          <p:cNvPr id="17" name="Picture Placeholder 28"/>
          <p:cNvSpPr>
            <a:spLocks noGrp="1" noChangeAspect="1"/>
          </p:cNvSpPr>
          <p:nvPr>
            <p:ph type="pic" sz="quarter" idx="53"/>
          </p:nvPr>
        </p:nvSpPr>
        <p:spPr>
          <a:xfrm>
            <a:off x="6397752" y="2354072"/>
            <a:ext cx="1692000" cy="1691998"/>
          </a:xfrm>
          <a:prstGeom prst="ellipse">
            <a:avLst/>
          </a:prstGeom>
          <a:ln w="76200" cap="sq">
            <a:noFill/>
            <a:miter lim="800000"/>
          </a:ln>
          <a:effectLst/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Roboto Light"/>
                <a:cs typeface="Roboto Light"/>
              </a:defRPr>
            </a:lvl1pPr>
          </a:lstStyle>
          <a:p>
            <a:endParaRPr lang="en-JM" dirty="0"/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57"/>
          </p:nvPr>
        </p:nvSpPr>
        <p:spPr>
          <a:xfrm>
            <a:off x="2590800" y="4648201"/>
            <a:ext cx="1676400" cy="406400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  <a:latin typeface="Roboto Slab Bold"/>
                <a:ea typeface="Roboto Light"/>
                <a:cs typeface="Roboto Slab Bold"/>
              </a:defRPr>
            </a:lvl1pPr>
            <a:lvl2pPr marL="457200" indent="0">
              <a:buFontTx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Nexa Bold" pitchFamily="50" charset="0"/>
              </a:defRPr>
            </a:lvl2pPr>
            <a:lvl3pPr marL="91440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Nexa Bold" pitchFamily="50" charset="0"/>
              </a:defRPr>
            </a:lvl3pPr>
            <a:lvl4pPr marL="1371600" indent="0">
              <a:buFontTx/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Nexa Bold" pitchFamily="50" charset="0"/>
              </a:defRPr>
            </a:lvl4pPr>
            <a:lvl5pPr marL="1828800" indent="0">
              <a:buFontTx/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Nexa Bold" pitchFamily="50" charset="0"/>
              </a:defRPr>
            </a:lvl5pPr>
          </a:lstStyle>
          <a:p>
            <a:pPr lvl="0"/>
            <a:endParaRPr lang="en-JM" dirty="0"/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58"/>
          </p:nvPr>
        </p:nvSpPr>
        <p:spPr>
          <a:xfrm>
            <a:off x="4572000" y="4648201"/>
            <a:ext cx="1676400" cy="406400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  <a:latin typeface="Roboto Slab Bold"/>
                <a:ea typeface="Roboto Light"/>
                <a:cs typeface="Roboto Slab Bold"/>
              </a:defRPr>
            </a:lvl1pPr>
            <a:lvl2pPr marL="457200" indent="0">
              <a:buFontTx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Nexa Bold" pitchFamily="50" charset="0"/>
              </a:defRPr>
            </a:lvl2pPr>
            <a:lvl3pPr marL="91440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Nexa Bold" pitchFamily="50" charset="0"/>
              </a:defRPr>
            </a:lvl3pPr>
            <a:lvl4pPr marL="1371600" indent="0">
              <a:buFontTx/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Nexa Bold" pitchFamily="50" charset="0"/>
              </a:defRPr>
            </a:lvl4pPr>
            <a:lvl5pPr marL="1828800" indent="0">
              <a:buFontTx/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Nexa Bold" pitchFamily="50" charset="0"/>
              </a:defRPr>
            </a:lvl5pPr>
          </a:lstStyle>
          <a:p>
            <a:pPr lvl="0"/>
            <a:endParaRPr lang="en-JM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quarter" idx="59"/>
          </p:nvPr>
        </p:nvSpPr>
        <p:spPr>
          <a:xfrm>
            <a:off x="6400800" y="4648201"/>
            <a:ext cx="1676400" cy="406400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  <a:latin typeface="Roboto Slab Bold"/>
                <a:ea typeface="Roboto Light"/>
                <a:cs typeface="Roboto Slab Bold"/>
              </a:defRPr>
            </a:lvl1pPr>
            <a:lvl2pPr marL="457200" indent="0">
              <a:buFontTx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Nexa Bold" pitchFamily="50" charset="0"/>
              </a:defRPr>
            </a:lvl2pPr>
            <a:lvl3pPr marL="91440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Nexa Bold" pitchFamily="50" charset="0"/>
              </a:defRPr>
            </a:lvl3pPr>
            <a:lvl4pPr marL="1371600" indent="0">
              <a:buFontTx/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Nexa Bold" pitchFamily="50" charset="0"/>
              </a:defRPr>
            </a:lvl4pPr>
            <a:lvl5pPr marL="1828800" indent="0">
              <a:buFontTx/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Nexa Bold" pitchFamily="50" charset="0"/>
              </a:defRPr>
            </a:lvl5pPr>
          </a:lstStyle>
          <a:p>
            <a:pPr lvl="0"/>
            <a:endParaRPr lang="en-JM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60"/>
          </p:nvPr>
        </p:nvSpPr>
        <p:spPr>
          <a:xfrm>
            <a:off x="609600" y="4648201"/>
            <a:ext cx="1676400" cy="406400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  <a:latin typeface="Roboto Slab Bold"/>
                <a:ea typeface="Roboto Light"/>
                <a:cs typeface="Roboto Slab Bold"/>
              </a:defRPr>
            </a:lvl1pPr>
            <a:lvl2pPr marL="457200" indent="0">
              <a:buFontTx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Nexa Bold" pitchFamily="50" charset="0"/>
              </a:defRPr>
            </a:lvl2pPr>
            <a:lvl3pPr marL="91440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Nexa Bold" pitchFamily="50" charset="0"/>
              </a:defRPr>
            </a:lvl3pPr>
            <a:lvl4pPr marL="1371600" indent="0">
              <a:buFontTx/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Nexa Bold" pitchFamily="50" charset="0"/>
              </a:defRPr>
            </a:lvl4pPr>
            <a:lvl5pPr marL="1828800" indent="0">
              <a:buFontTx/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Nexa Bold" pitchFamily="50" charset="0"/>
              </a:defRPr>
            </a:lvl5pPr>
          </a:lstStyle>
          <a:p>
            <a:pPr lvl="0"/>
            <a:endParaRPr lang="en-JM" dirty="0"/>
          </a:p>
        </p:txBody>
      </p:sp>
      <p:sp>
        <p:nvSpPr>
          <p:cNvPr id="22" name="Text Placeholder 7"/>
          <p:cNvSpPr>
            <a:spLocks noGrp="1"/>
          </p:cNvSpPr>
          <p:nvPr>
            <p:ph type="body" sz="quarter" idx="61"/>
          </p:nvPr>
        </p:nvSpPr>
        <p:spPr>
          <a:xfrm>
            <a:off x="2590800" y="4953001"/>
            <a:ext cx="1676400" cy="711200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Roboto Light"/>
                <a:cs typeface="Roboto Light"/>
              </a:defRPr>
            </a:lvl1pPr>
            <a:lvl2pPr marL="45720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endParaRPr lang="en-JM" dirty="0"/>
          </a:p>
        </p:txBody>
      </p:sp>
      <p:sp>
        <p:nvSpPr>
          <p:cNvPr id="23" name="Text Placeholder 7"/>
          <p:cNvSpPr>
            <a:spLocks noGrp="1"/>
          </p:cNvSpPr>
          <p:nvPr>
            <p:ph type="body" sz="quarter" idx="62"/>
          </p:nvPr>
        </p:nvSpPr>
        <p:spPr>
          <a:xfrm>
            <a:off x="4572000" y="4953001"/>
            <a:ext cx="1676400" cy="711200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Roboto Light"/>
                <a:cs typeface="Roboto Light"/>
              </a:defRPr>
            </a:lvl1pPr>
            <a:lvl2pPr marL="45720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endParaRPr lang="en-JM" dirty="0"/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63"/>
          </p:nvPr>
        </p:nvSpPr>
        <p:spPr>
          <a:xfrm>
            <a:off x="6400800" y="4953001"/>
            <a:ext cx="1676400" cy="711200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Roboto Light"/>
                <a:cs typeface="Roboto Light"/>
              </a:defRPr>
            </a:lvl1pPr>
            <a:lvl2pPr marL="45720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endParaRPr lang="en-JM" dirty="0"/>
          </a:p>
        </p:txBody>
      </p:sp>
      <p:sp>
        <p:nvSpPr>
          <p:cNvPr id="25" name="Text Placeholder 7"/>
          <p:cNvSpPr>
            <a:spLocks noGrp="1"/>
          </p:cNvSpPr>
          <p:nvPr>
            <p:ph type="body" sz="quarter" idx="64"/>
          </p:nvPr>
        </p:nvSpPr>
        <p:spPr>
          <a:xfrm>
            <a:off x="609600" y="4953001"/>
            <a:ext cx="1676400" cy="711200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Roboto Light"/>
                <a:cs typeface="Roboto Light"/>
              </a:defRPr>
            </a:lvl1pPr>
            <a:lvl2pPr marL="45720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endParaRPr lang="en-JM" dirty="0"/>
          </a:p>
        </p:txBody>
      </p:sp>
      <p:sp>
        <p:nvSpPr>
          <p:cNvPr id="27" name="Text Placeholder 17"/>
          <p:cNvSpPr>
            <a:spLocks noGrp="1"/>
          </p:cNvSpPr>
          <p:nvPr>
            <p:ph type="body" sz="quarter" idx="24"/>
          </p:nvPr>
        </p:nvSpPr>
        <p:spPr>
          <a:xfrm>
            <a:off x="533400" y="558801"/>
            <a:ext cx="5029200" cy="431800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1500" b="0" kern="0" spc="0">
                <a:solidFill>
                  <a:schemeClr val="tx1"/>
                </a:solidFill>
                <a:latin typeface="Roboto Light"/>
                <a:ea typeface="Roboto Light"/>
                <a:cs typeface="Roboto Light"/>
              </a:defRPr>
            </a:lvl1pPr>
            <a:lvl2pPr marL="457200" indent="0">
              <a:buFontTx/>
              <a:buNone/>
              <a:defRPr sz="1050">
                <a:latin typeface="Mission Gothic Regular" pitchFamily="50" charset="0"/>
              </a:defRPr>
            </a:lvl2pPr>
            <a:lvl3pPr marL="914400" indent="0">
              <a:buFontTx/>
              <a:buNone/>
              <a:defRPr sz="1050">
                <a:latin typeface="Mission Gothic Regular" pitchFamily="50" charset="0"/>
              </a:defRPr>
            </a:lvl3pPr>
            <a:lvl4pPr marL="1371600" indent="0">
              <a:buFontTx/>
              <a:buNone/>
              <a:defRPr sz="1050">
                <a:latin typeface="Mission Gothic Regular" pitchFamily="50" charset="0"/>
              </a:defRPr>
            </a:lvl4pPr>
            <a:lvl5pPr marL="1828800" indent="0">
              <a:buFontTx/>
              <a:buNone/>
              <a:defRPr sz="1050">
                <a:latin typeface="Mission Gothic Regular" pitchFamily="50" charset="0"/>
              </a:defRPr>
            </a:lvl5pPr>
          </a:lstStyle>
          <a:p>
            <a:pPr lvl="0"/>
            <a:endParaRPr lang="en-JM" dirty="0"/>
          </a:p>
        </p:txBody>
      </p:sp>
      <p:sp>
        <p:nvSpPr>
          <p:cNvPr id="29" name="Title Placeholder 1"/>
          <p:cNvSpPr>
            <a:spLocks noGrp="1"/>
          </p:cNvSpPr>
          <p:nvPr>
            <p:ph type="title"/>
          </p:nvPr>
        </p:nvSpPr>
        <p:spPr>
          <a:xfrm>
            <a:off x="533400" y="508000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</p:spTree>
    <p:extLst>
      <p:ext uri="{BB962C8B-B14F-4D97-AF65-F5344CB8AC3E}">
        <p14:creationId xmlns:p14="http://schemas.microsoft.com/office/powerpoint/2010/main" val="2692869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 Placeholder 5"/>
          <p:cNvSpPr>
            <a:spLocks noGrp="1"/>
          </p:cNvSpPr>
          <p:nvPr>
            <p:ph type="body" sz="quarter" idx="68"/>
          </p:nvPr>
        </p:nvSpPr>
        <p:spPr>
          <a:xfrm>
            <a:off x="622446" y="4851400"/>
            <a:ext cx="1739757" cy="908051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Roboto Light"/>
                <a:cs typeface="Roboto Light"/>
              </a:defRPr>
            </a:lvl1pPr>
          </a:lstStyle>
          <a:p>
            <a:pPr lvl="0"/>
            <a:endParaRPr lang="en-JM" dirty="0"/>
          </a:p>
        </p:txBody>
      </p:sp>
      <p:sp>
        <p:nvSpPr>
          <p:cNvPr id="28" name="Text Placeholder 5"/>
          <p:cNvSpPr>
            <a:spLocks noGrp="1"/>
          </p:cNvSpPr>
          <p:nvPr>
            <p:ph type="body" sz="quarter" idx="69"/>
          </p:nvPr>
        </p:nvSpPr>
        <p:spPr>
          <a:xfrm>
            <a:off x="2654174" y="4857749"/>
            <a:ext cx="1613026" cy="908051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Roboto Light"/>
                <a:cs typeface="Roboto Light"/>
              </a:defRPr>
            </a:lvl1pPr>
          </a:lstStyle>
          <a:p>
            <a:pPr lvl="0"/>
            <a:endParaRPr lang="en-JM" dirty="0"/>
          </a:p>
        </p:txBody>
      </p:sp>
      <p:sp>
        <p:nvSpPr>
          <p:cNvPr id="29" name="Text Placeholder 11"/>
          <p:cNvSpPr>
            <a:spLocks noGrp="1"/>
          </p:cNvSpPr>
          <p:nvPr>
            <p:ph type="body" sz="quarter" idx="70"/>
          </p:nvPr>
        </p:nvSpPr>
        <p:spPr>
          <a:xfrm>
            <a:off x="609601" y="4349749"/>
            <a:ext cx="1752600" cy="40005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200" b="0" i="0">
                <a:solidFill>
                  <a:schemeClr val="tx1"/>
                </a:solidFill>
                <a:latin typeface="Roboto Slab Bold"/>
                <a:cs typeface="Roboto Slab Bold"/>
              </a:defRPr>
            </a:lvl1pPr>
            <a:lvl2pPr>
              <a:defRPr sz="1050">
                <a:latin typeface="Mission Gothic Regular" pitchFamily="50" charset="0"/>
              </a:defRPr>
            </a:lvl2pPr>
            <a:lvl3pPr>
              <a:defRPr sz="1050">
                <a:latin typeface="Mission Gothic Regular" pitchFamily="50" charset="0"/>
              </a:defRPr>
            </a:lvl3pPr>
            <a:lvl4pPr>
              <a:defRPr sz="1050">
                <a:latin typeface="Mission Gothic Regular" pitchFamily="50" charset="0"/>
              </a:defRPr>
            </a:lvl4pPr>
            <a:lvl5pPr>
              <a:defRPr sz="1050">
                <a:latin typeface="Mission Gothic Regular" pitchFamily="50" charset="0"/>
              </a:defRPr>
            </a:lvl5pPr>
          </a:lstStyle>
          <a:p>
            <a:pPr lvl="0"/>
            <a:endParaRPr lang="en-JM" dirty="0"/>
          </a:p>
        </p:txBody>
      </p:sp>
      <p:sp>
        <p:nvSpPr>
          <p:cNvPr id="31" name="Text Placeholder 11"/>
          <p:cNvSpPr>
            <a:spLocks noGrp="1"/>
          </p:cNvSpPr>
          <p:nvPr>
            <p:ph type="body" sz="quarter" idx="72"/>
          </p:nvPr>
        </p:nvSpPr>
        <p:spPr>
          <a:xfrm>
            <a:off x="2654177" y="4349749"/>
            <a:ext cx="1601787" cy="40005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200" b="0" i="0">
                <a:solidFill>
                  <a:schemeClr val="tx1"/>
                </a:solidFill>
                <a:latin typeface="Roboto Slab Bold"/>
                <a:cs typeface="Roboto Slab Bold"/>
              </a:defRPr>
            </a:lvl1pPr>
            <a:lvl2pPr>
              <a:defRPr sz="1050">
                <a:latin typeface="Mission Gothic Regular" pitchFamily="50" charset="0"/>
              </a:defRPr>
            </a:lvl2pPr>
            <a:lvl3pPr>
              <a:defRPr sz="1050">
                <a:latin typeface="Mission Gothic Regular" pitchFamily="50" charset="0"/>
              </a:defRPr>
            </a:lvl3pPr>
            <a:lvl4pPr>
              <a:defRPr sz="1050">
                <a:latin typeface="Mission Gothic Regular" pitchFamily="50" charset="0"/>
              </a:defRPr>
            </a:lvl4pPr>
            <a:lvl5pPr>
              <a:defRPr sz="1050">
                <a:latin typeface="Mission Gothic Regular" pitchFamily="50" charset="0"/>
              </a:defRPr>
            </a:lvl5pPr>
          </a:lstStyle>
          <a:p>
            <a:pPr lvl="0"/>
            <a:endParaRPr lang="en-JM" dirty="0"/>
          </a:p>
        </p:txBody>
      </p:sp>
      <p:sp>
        <p:nvSpPr>
          <p:cNvPr id="33" name="Text Placeholder 5"/>
          <p:cNvSpPr>
            <a:spLocks noGrp="1"/>
          </p:cNvSpPr>
          <p:nvPr>
            <p:ph type="body" sz="quarter" idx="74"/>
          </p:nvPr>
        </p:nvSpPr>
        <p:spPr>
          <a:xfrm>
            <a:off x="4648203" y="4857749"/>
            <a:ext cx="1675229" cy="908051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Roboto Light"/>
                <a:cs typeface="Roboto Light"/>
              </a:defRPr>
            </a:lvl1pPr>
          </a:lstStyle>
          <a:p>
            <a:pPr lvl="0"/>
            <a:endParaRPr lang="en-JM" dirty="0"/>
          </a:p>
        </p:txBody>
      </p:sp>
      <p:sp>
        <p:nvSpPr>
          <p:cNvPr id="34" name="Text Placeholder 11"/>
          <p:cNvSpPr>
            <a:spLocks noGrp="1"/>
          </p:cNvSpPr>
          <p:nvPr>
            <p:ph type="body" sz="quarter" idx="75"/>
          </p:nvPr>
        </p:nvSpPr>
        <p:spPr>
          <a:xfrm>
            <a:off x="4648203" y="4349749"/>
            <a:ext cx="1663557" cy="40005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200" b="0" i="0">
                <a:solidFill>
                  <a:schemeClr val="tx1"/>
                </a:solidFill>
                <a:latin typeface="Roboto Slab Bold"/>
                <a:cs typeface="Roboto Slab Bold"/>
              </a:defRPr>
            </a:lvl1pPr>
            <a:lvl2pPr>
              <a:defRPr sz="1050">
                <a:latin typeface="Mission Gothic Regular" pitchFamily="50" charset="0"/>
              </a:defRPr>
            </a:lvl2pPr>
            <a:lvl3pPr>
              <a:defRPr sz="1050">
                <a:latin typeface="Mission Gothic Regular" pitchFamily="50" charset="0"/>
              </a:defRPr>
            </a:lvl3pPr>
            <a:lvl4pPr>
              <a:defRPr sz="1050">
                <a:latin typeface="Mission Gothic Regular" pitchFamily="50" charset="0"/>
              </a:defRPr>
            </a:lvl4pPr>
            <a:lvl5pPr>
              <a:defRPr sz="1050">
                <a:latin typeface="Mission Gothic Regular" pitchFamily="50" charset="0"/>
              </a:defRPr>
            </a:lvl5pPr>
          </a:lstStyle>
          <a:p>
            <a:pPr lvl="0"/>
            <a:endParaRPr lang="en-JM" dirty="0"/>
          </a:p>
        </p:txBody>
      </p:sp>
      <p:sp>
        <p:nvSpPr>
          <p:cNvPr id="36" name="Text Placeholder 5"/>
          <p:cNvSpPr>
            <a:spLocks noGrp="1"/>
          </p:cNvSpPr>
          <p:nvPr>
            <p:ph type="body" sz="quarter" idx="77"/>
          </p:nvPr>
        </p:nvSpPr>
        <p:spPr>
          <a:xfrm>
            <a:off x="6630036" y="4857749"/>
            <a:ext cx="1751964" cy="908051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Roboto Light"/>
                <a:cs typeface="Roboto Light"/>
              </a:defRPr>
            </a:lvl1pPr>
          </a:lstStyle>
          <a:p>
            <a:pPr lvl="0"/>
            <a:endParaRPr lang="en-JM" dirty="0"/>
          </a:p>
        </p:txBody>
      </p:sp>
      <p:sp>
        <p:nvSpPr>
          <p:cNvPr id="37" name="Text Placeholder 11"/>
          <p:cNvSpPr>
            <a:spLocks noGrp="1"/>
          </p:cNvSpPr>
          <p:nvPr>
            <p:ph type="body" sz="quarter" idx="78"/>
          </p:nvPr>
        </p:nvSpPr>
        <p:spPr>
          <a:xfrm>
            <a:off x="6630039" y="4349749"/>
            <a:ext cx="1739757" cy="40005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200" b="0" i="0">
                <a:solidFill>
                  <a:schemeClr val="tx1"/>
                </a:solidFill>
                <a:latin typeface="Roboto Slab Bold"/>
                <a:cs typeface="Roboto Slab Bold"/>
              </a:defRPr>
            </a:lvl1pPr>
            <a:lvl2pPr>
              <a:defRPr sz="1050">
                <a:latin typeface="Mission Gothic Regular" pitchFamily="50" charset="0"/>
              </a:defRPr>
            </a:lvl2pPr>
            <a:lvl3pPr>
              <a:defRPr sz="1050">
                <a:latin typeface="Mission Gothic Regular" pitchFamily="50" charset="0"/>
              </a:defRPr>
            </a:lvl3pPr>
            <a:lvl4pPr>
              <a:defRPr sz="1050">
                <a:latin typeface="Mission Gothic Regular" pitchFamily="50" charset="0"/>
              </a:defRPr>
            </a:lvl4pPr>
            <a:lvl5pPr>
              <a:defRPr sz="1050">
                <a:latin typeface="Mission Gothic Regular" pitchFamily="50" charset="0"/>
              </a:defRPr>
            </a:lvl5pPr>
          </a:lstStyle>
          <a:p>
            <a:pPr lvl="0"/>
            <a:endParaRPr lang="en-JM" dirty="0"/>
          </a:p>
        </p:txBody>
      </p:sp>
      <p:sp>
        <p:nvSpPr>
          <p:cNvPr id="39" name="Picture Placeholder 4"/>
          <p:cNvSpPr>
            <a:spLocks noGrp="1"/>
          </p:cNvSpPr>
          <p:nvPr>
            <p:ph type="pic" sz="quarter" idx="80"/>
          </p:nvPr>
        </p:nvSpPr>
        <p:spPr>
          <a:xfrm>
            <a:off x="609600" y="2108200"/>
            <a:ext cx="1905000" cy="1828800"/>
          </a:xfrm>
        </p:spPr>
        <p:txBody>
          <a:bodyPr>
            <a:normAutofit/>
          </a:bodyPr>
          <a:lstStyle>
            <a:lvl1pPr>
              <a:defRPr sz="1050">
                <a:latin typeface="Roboto Light"/>
                <a:cs typeface="Roboto Light"/>
              </a:defRPr>
            </a:lvl1pPr>
          </a:lstStyle>
          <a:p>
            <a:endParaRPr lang="en-US" dirty="0"/>
          </a:p>
        </p:txBody>
      </p:sp>
      <p:sp>
        <p:nvSpPr>
          <p:cNvPr id="40" name="Picture Placeholder 4"/>
          <p:cNvSpPr>
            <a:spLocks noGrp="1"/>
          </p:cNvSpPr>
          <p:nvPr>
            <p:ph type="pic" sz="quarter" idx="81"/>
          </p:nvPr>
        </p:nvSpPr>
        <p:spPr>
          <a:xfrm>
            <a:off x="2616200" y="2108200"/>
            <a:ext cx="1905000" cy="1828800"/>
          </a:xfrm>
        </p:spPr>
        <p:txBody>
          <a:bodyPr>
            <a:normAutofit/>
          </a:bodyPr>
          <a:lstStyle>
            <a:lvl1pPr>
              <a:defRPr sz="1050">
                <a:latin typeface="Roboto Light"/>
                <a:cs typeface="Roboto Light"/>
              </a:defRPr>
            </a:lvl1pPr>
          </a:lstStyle>
          <a:p>
            <a:endParaRPr lang="en-US" dirty="0"/>
          </a:p>
        </p:txBody>
      </p:sp>
      <p:sp>
        <p:nvSpPr>
          <p:cNvPr id="41" name="Picture Placeholder 4"/>
          <p:cNvSpPr>
            <a:spLocks noGrp="1"/>
          </p:cNvSpPr>
          <p:nvPr>
            <p:ph type="pic" sz="quarter" idx="82"/>
          </p:nvPr>
        </p:nvSpPr>
        <p:spPr>
          <a:xfrm>
            <a:off x="4622800" y="2108200"/>
            <a:ext cx="1905000" cy="1828800"/>
          </a:xfrm>
        </p:spPr>
        <p:txBody>
          <a:bodyPr>
            <a:normAutofit/>
          </a:bodyPr>
          <a:lstStyle>
            <a:lvl1pPr>
              <a:defRPr sz="1050">
                <a:latin typeface="Roboto Light"/>
                <a:cs typeface="Roboto Light"/>
              </a:defRPr>
            </a:lvl1pPr>
          </a:lstStyle>
          <a:p>
            <a:endParaRPr lang="en-US" dirty="0"/>
          </a:p>
        </p:txBody>
      </p:sp>
      <p:sp>
        <p:nvSpPr>
          <p:cNvPr id="42" name="Picture Placeholder 4"/>
          <p:cNvSpPr>
            <a:spLocks noGrp="1"/>
          </p:cNvSpPr>
          <p:nvPr>
            <p:ph type="pic" sz="quarter" idx="83"/>
          </p:nvPr>
        </p:nvSpPr>
        <p:spPr>
          <a:xfrm>
            <a:off x="6629400" y="2108200"/>
            <a:ext cx="1905000" cy="1828800"/>
          </a:xfrm>
        </p:spPr>
        <p:txBody>
          <a:bodyPr>
            <a:normAutofit/>
          </a:bodyPr>
          <a:lstStyle>
            <a:lvl1pPr>
              <a:defRPr sz="1050">
                <a:latin typeface="Roboto Light"/>
                <a:cs typeface="Roboto Light"/>
              </a:defRPr>
            </a:lvl1pPr>
          </a:lstStyle>
          <a:p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24"/>
          </p:nvPr>
        </p:nvSpPr>
        <p:spPr>
          <a:xfrm>
            <a:off x="533400" y="558801"/>
            <a:ext cx="5029200" cy="431800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1500" b="0" kern="0" spc="0">
                <a:solidFill>
                  <a:schemeClr val="tx1"/>
                </a:solidFill>
                <a:latin typeface="Roboto Light"/>
                <a:ea typeface="Roboto Light"/>
                <a:cs typeface="Roboto Light"/>
              </a:defRPr>
            </a:lvl1pPr>
            <a:lvl2pPr marL="457200" indent="0">
              <a:buFontTx/>
              <a:buNone/>
              <a:defRPr sz="1050">
                <a:latin typeface="Mission Gothic Regular" pitchFamily="50" charset="0"/>
              </a:defRPr>
            </a:lvl2pPr>
            <a:lvl3pPr marL="914400" indent="0">
              <a:buFontTx/>
              <a:buNone/>
              <a:defRPr sz="1050">
                <a:latin typeface="Mission Gothic Regular" pitchFamily="50" charset="0"/>
              </a:defRPr>
            </a:lvl3pPr>
            <a:lvl4pPr marL="1371600" indent="0">
              <a:buFontTx/>
              <a:buNone/>
              <a:defRPr sz="1050">
                <a:latin typeface="Mission Gothic Regular" pitchFamily="50" charset="0"/>
              </a:defRPr>
            </a:lvl4pPr>
            <a:lvl5pPr marL="1828800" indent="0">
              <a:buFontTx/>
              <a:buNone/>
              <a:defRPr sz="1050">
                <a:latin typeface="Mission Gothic Regular" pitchFamily="50" charset="0"/>
              </a:defRPr>
            </a:lvl5pPr>
          </a:lstStyle>
          <a:p>
            <a:pPr lvl="0"/>
            <a:endParaRPr lang="en-JM" dirty="0"/>
          </a:p>
        </p:txBody>
      </p:sp>
      <p:sp>
        <p:nvSpPr>
          <p:cNvPr id="19" name="Title Placeholder 1"/>
          <p:cNvSpPr>
            <a:spLocks noGrp="1"/>
          </p:cNvSpPr>
          <p:nvPr>
            <p:ph type="title"/>
          </p:nvPr>
        </p:nvSpPr>
        <p:spPr>
          <a:xfrm>
            <a:off x="533400" y="504823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</p:spTree>
    <p:extLst>
      <p:ext uri="{BB962C8B-B14F-4D97-AF65-F5344CB8AC3E}">
        <p14:creationId xmlns:p14="http://schemas.microsoft.com/office/powerpoint/2010/main" val="4135416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533400" y="2032000"/>
            <a:ext cx="8001000" cy="3759200"/>
          </a:xfrm>
        </p:spPr>
        <p:txBody>
          <a:bodyPr>
            <a:normAutofit/>
          </a:bodyPr>
          <a:lstStyle>
            <a:lvl1pPr marL="342900" indent="-342900">
              <a:buFont typeface="Courier New" pitchFamily="49" charset="0"/>
              <a:buChar char="o"/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Roboto Light"/>
                <a:cs typeface="Roboto Light"/>
              </a:defRPr>
            </a:lvl1pPr>
            <a:lvl2pPr marL="742950" indent="-285750">
              <a:buFont typeface="Sketch Rockwell" pitchFamily="2" charset="0"/>
              <a:buChar char="o"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Futura LT Book" pitchFamily="2" charset="0"/>
              </a:defRPr>
            </a:lvl2pPr>
            <a:lvl3pPr marL="1143000" indent="-228600">
              <a:buFont typeface="Sketch Rockwell" pitchFamily="2" charset="0"/>
              <a:buChar char="o"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Futura LT Book" pitchFamily="2" charset="0"/>
              </a:defRPr>
            </a:lvl3pPr>
            <a:lvl4pPr marL="1600200" indent="-228600">
              <a:buFont typeface="Sketch Rockwell" pitchFamily="2" charset="0"/>
              <a:buChar char="o"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Futura LT Book" pitchFamily="2" charset="0"/>
              </a:defRPr>
            </a:lvl4pPr>
            <a:lvl5pPr marL="2057400" indent="-228600">
              <a:buFont typeface="Sketch Rockwell" pitchFamily="2" charset="0"/>
              <a:buChar char="o"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Futura LT Book" pitchFamily="2" charset="0"/>
              </a:defRPr>
            </a:lvl5pPr>
          </a:lstStyle>
          <a:p>
            <a:pPr lvl="0"/>
            <a:endParaRPr lang="en-JM" dirty="0"/>
          </a:p>
        </p:txBody>
      </p:sp>
      <p:sp>
        <p:nvSpPr>
          <p:cNvPr id="8" name="Text Placeholder 17"/>
          <p:cNvSpPr>
            <a:spLocks noGrp="1"/>
          </p:cNvSpPr>
          <p:nvPr>
            <p:ph type="body" sz="quarter" idx="24"/>
          </p:nvPr>
        </p:nvSpPr>
        <p:spPr>
          <a:xfrm>
            <a:off x="533400" y="558801"/>
            <a:ext cx="5029200" cy="431800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1500" b="0" kern="0" spc="0">
                <a:solidFill>
                  <a:schemeClr val="tx1"/>
                </a:solidFill>
                <a:latin typeface="Roboto Light"/>
                <a:ea typeface="Roboto Light"/>
                <a:cs typeface="Roboto Light"/>
              </a:defRPr>
            </a:lvl1pPr>
            <a:lvl2pPr marL="457200" indent="0">
              <a:buFontTx/>
              <a:buNone/>
              <a:defRPr sz="1050">
                <a:latin typeface="Mission Gothic Regular" pitchFamily="50" charset="0"/>
              </a:defRPr>
            </a:lvl2pPr>
            <a:lvl3pPr marL="914400" indent="0">
              <a:buFontTx/>
              <a:buNone/>
              <a:defRPr sz="1050">
                <a:latin typeface="Mission Gothic Regular" pitchFamily="50" charset="0"/>
              </a:defRPr>
            </a:lvl3pPr>
            <a:lvl4pPr marL="1371600" indent="0">
              <a:buFontTx/>
              <a:buNone/>
              <a:defRPr sz="1050">
                <a:latin typeface="Mission Gothic Regular" pitchFamily="50" charset="0"/>
              </a:defRPr>
            </a:lvl4pPr>
            <a:lvl5pPr marL="1828800" indent="0">
              <a:buFontTx/>
              <a:buNone/>
              <a:defRPr sz="1050">
                <a:latin typeface="Mission Gothic Regular" pitchFamily="50" charset="0"/>
              </a:defRPr>
            </a:lvl5pPr>
          </a:lstStyle>
          <a:p>
            <a:pPr lvl="0"/>
            <a:endParaRPr lang="en-JM" dirty="0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533400" y="508000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</p:spTree>
    <p:extLst>
      <p:ext uri="{BB962C8B-B14F-4D97-AF65-F5344CB8AC3E}">
        <p14:creationId xmlns:p14="http://schemas.microsoft.com/office/powerpoint/2010/main" val="2510703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3"/>
          <p:cNvSpPr>
            <a:spLocks noGrp="1"/>
          </p:cNvSpPr>
          <p:nvPr>
            <p:ph type="body" sz="quarter" idx="47"/>
          </p:nvPr>
        </p:nvSpPr>
        <p:spPr>
          <a:xfrm>
            <a:off x="1066164" y="2371420"/>
            <a:ext cx="3048000" cy="537633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200" b="0">
                <a:solidFill>
                  <a:schemeClr val="tx1">
                    <a:lumMod val="50000"/>
                    <a:lumOff val="50000"/>
                  </a:schemeClr>
                </a:solidFill>
                <a:latin typeface="Roboto Light"/>
                <a:ea typeface="Roboto Light"/>
                <a:cs typeface="Roboto Light"/>
              </a:defRPr>
            </a:lvl1pPr>
          </a:lstStyle>
          <a:p>
            <a:pPr lvl="0"/>
            <a:endParaRPr lang="en-JM" dirty="0"/>
          </a:p>
        </p:txBody>
      </p:sp>
      <p:sp>
        <p:nvSpPr>
          <p:cNvPr id="8" name="Text Placeholder 13"/>
          <p:cNvSpPr>
            <a:spLocks noGrp="1"/>
          </p:cNvSpPr>
          <p:nvPr>
            <p:ph type="body" sz="quarter" idx="48"/>
          </p:nvPr>
        </p:nvSpPr>
        <p:spPr>
          <a:xfrm>
            <a:off x="1066482" y="3082618"/>
            <a:ext cx="3048000" cy="537633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200" b="0">
                <a:solidFill>
                  <a:schemeClr val="tx1">
                    <a:lumMod val="50000"/>
                    <a:lumOff val="50000"/>
                  </a:schemeClr>
                </a:solidFill>
                <a:latin typeface="Roboto Light"/>
                <a:ea typeface="Roboto Light"/>
                <a:cs typeface="Roboto Light"/>
              </a:defRPr>
            </a:lvl1pPr>
          </a:lstStyle>
          <a:p>
            <a:pPr lvl="0"/>
            <a:endParaRPr lang="en-JM" dirty="0"/>
          </a:p>
        </p:txBody>
      </p:sp>
      <p:sp>
        <p:nvSpPr>
          <p:cNvPr id="9" name="Text Placeholder 13"/>
          <p:cNvSpPr>
            <a:spLocks noGrp="1"/>
          </p:cNvSpPr>
          <p:nvPr>
            <p:ph type="body" sz="quarter" idx="49"/>
          </p:nvPr>
        </p:nvSpPr>
        <p:spPr>
          <a:xfrm>
            <a:off x="1066800" y="3793820"/>
            <a:ext cx="3048000" cy="537633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200" b="0">
                <a:solidFill>
                  <a:schemeClr val="tx1">
                    <a:lumMod val="50000"/>
                    <a:lumOff val="50000"/>
                  </a:schemeClr>
                </a:solidFill>
                <a:latin typeface="Roboto Light"/>
                <a:ea typeface="Roboto Light"/>
                <a:cs typeface="Roboto Light"/>
              </a:defRPr>
            </a:lvl1pPr>
          </a:lstStyle>
          <a:p>
            <a:pPr lvl="0"/>
            <a:endParaRPr lang="en-JM" dirty="0"/>
          </a:p>
        </p:txBody>
      </p:sp>
      <p:sp>
        <p:nvSpPr>
          <p:cNvPr id="10" name="Text Placeholder 13"/>
          <p:cNvSpPr>
            <a:spLocks noGrp="1"/>
          </p:cNvSpPr>
          <p:nvPr>
            <p:ph type="body" sz="quarter" idx="50"/>
          </p:nvPr>
        </p:nvSpPr>
        <p:spPr>
          <a:xfrm>
            <a:off x="1066800" y="4534653"/>
            <a:ext cx="3048000" cy="537633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200" b="0">
                <a:solidFill>
                  <a:schemeClr val="tx1">
                    <a:lumMod val="50000"/>
                    <a:lumOff val="50000"/>
                  </a:schemeClr>
                </a:solidFill>
                <a:latin typeface="Roboto Light"/>
                <a:ea typeface="Roboto Light"/>
                <a:cs typeface="Roboto Light"/>
              </a:defRPr>
            </a:lvl1pPr>
          </a:lstStyle>
          <a:p>
            <a:pPr lvl="0"/>
            <a:endParaRPr lang="en-JM" dirty="0"/>
          </a:p>
        </p:txBody>
      </p:sp>
      <p:sp>
        <p:nvSpPr>
          <p:cNvPr id="11" name="Text Placeholder 13"/>
          <p:cNvSpPr>
            <a:spLocks noGrp="1"/>
          </p:cNvSpPr>
          <p:nvPr>
            <p:ph type="body" sz="quarter" idx="51"/>
          </p:nvPr>
        </p:nvSpPr>
        <p:spPr>
          <a:xfrm>
            <a:off x="1066800" y="5216218"/>
            <a:ext cx="3048000" cy="537633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200" b="0">
                <a:solidFill>
                  <a:schemeClr val="tx1">
                    <a:lumMod val="50000"/>
                    <a:lumOff val="50000"/>
                  </a:schemeClr>
                </a:solidFill>
                <a:latin typeface="Roboto Light"/>
                <a:ea typeface="Roboto Light"/>
                <a:cs typeface="Roboto Light"/>
              </a:defRPr>
            </a:lvl1pPr>
          </a:lstStyle>
          <a:p>
            <a:pPr lvl="0"/>
            <a:endParaRPr lang="en-JM" dirty="0"/>
          </a:p>
        </p:txBody>
      </p:sp>
      <p:sp>
        <p:nvSpPr>
          <p:cNvPr id="12" name="Content Placeholder 6"/>
          <p:cNvSpPr>
            <a:spLocks noGrp="1" noChangeAspect="1"/>
          </p:cNvSpPr>
          <p:nvPr>
            <p:ph sz="quarter" idx="55" hasCustomPrompt="1"/>
          </p:nvPr>
        </p:nvSpPr>
        <p:spPr>
          <a:xfrm>
            <a:off x="640080" y="2331721"/>
            <a:ext cx="445770" cy="467999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2"/>
                </a:solidFill>
                <a:latin typeface="Roboto Light"/>
                <a:ea typeface="Roboto Light"/>
                <a:cs typeface="Roboto Light"/>
              </a:defRPr>
            </a:lvl1pPr>
          </a:lstStyle>
          <a:p>
            <a:pPr lvl="0"/>
            <a:r>
              <a:rPr lang="en-JM" dirty="0"/>
              <a:t>1</a:t>
            </a:r>
          </a:p>
        </p:txBody>
      </p:sp>
      <p:sp>
        <p:nvSpPr>
          <p:cNvPr id="17" name="Text Placeholder 13"/>
          <p:cNvSpPr>
            <a:spLocks noGrp="1"/>
          </p:cNvSpPr>
          <p:nvPr>
            <p:ph type="body" sz="quarter" idx="60"/>
          </p:nvPr>
        </p:nvSpPr>
        <p:spPr>
          <a:xfrm>
            <a:off x="5105082" y="2371420"/>
            <a:ext cx="3048000" cy="537633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200" b="0">
                <a:solidFill>
                  <a:schemeClr val="tx1">
                    <a:lumMod val="50000"/>
                    <a:lumOff val="50000"/>
                  </a:schemeClr>
                </a:solidFill>
                <a:latin typeface="Roboto Light"/>
                <a:ea typeface="Roboto Light"/>
                <a:cs typeface="Roboto Light"/>
              </a:defRPr>
            </a:lvl1pPr>
          </a:lstStyle>
          <a:p>
            <a:pPr lvl="0"/>
            <a:endParaRPr lang="en-JM" dirty="0"/>
          </a:p>
        </p:txBody>
      </p:sp>
      <p:sp>
        <p:nvSpPr>
          <p:cNvPr id="18" name="Text Placeholder 13"/>
          <p:cNvSpPr>
            <a:spLocks noGrp="1"/>
          </p:cNvSpPr>
          <p:nvPr>
            <p:ph type="body" sz="quarter" idx="61"/>
          </p:nvPr>
        </p:nvSpPr>
        <p:spPr>
          <a:xfrm>
            <a:off x="5105400" y="3082618"/>
            <a:ext cx="3048000" cy="537633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200" b="0">
                <a:solidFill>
                  <a:schemeClr val="tx1">
                    <a:lumMod val="50000"/>
                    <a:lumOff val="50000"/>
                  </a:schemeClr>
                </a:solidFill>
                <a:latin typeface="Roboto Light"/>
                <a:ea typeface="Roboto Light"/>
                <a:cs typeface="Roboto Light"/>
              </a:defRPr>
            </a:lvl1pPr>
          </a:lstStyle>
          <a:p>
            <a:pPr lvl="0"/>
            <a:endParaRPr lang="en-JM" dirty="0"/>
          </a:p>
        </p:txBody>
      </p:sp>
      <p:sp>
        <p:nvSpPr>
          <p:cNvPr id="19" name="Text Placeholder 13"/>
          <p:cNvSpPr>
            <a:spLocks noGrp="1"/>
          </p:cNvSpPr>
          <p:nvPr>
            <p:ph type="body" sz="quarter" idx="62"/>
          </p:nvPr>
        </p:nvSpPr>
        <p:spPr>
          <a:xfrm>
            <a:off x="5105400" y="3793820"/>
            <a:ext cx="3048000" cy="537633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200" b="0">
                <a:solidFill>
                  <a:schemeClr val="tx1">
                    <a:lumMod val="50000"/>
                    <a:lumOff val="50000"/>
                  </a:schemeClr>
                </a:solidFill>
                <a:latin typeface="Roboto Light"/>
                <a:ea typeface="Roboto Light"/>
                <a:cs typeface="Roboto Light"/>
              </a:defRPr>
            </a:lvl1pPr>
          </a:lstStyle>
          <a:p>
            <a:pPr lvl="0"/>
            <a:endParaRPr lang="en-JM" dirty="0"/>
          </a:p>
        </p:txBody>
      </p:sp>
      <p:sp>
        <p:nvSpPr>
          <p:cNvPr id="20" name="Text Placeholder 13"/>
          <p:cNvSpPr>
            <a:spLocks noGrp="1"/>
          </p:cNvSpPr>
          <p:nvPr>
            <p:ph type="body" sz="quarter" idx="63"/>
          </p:nvPr>
        </p:nvSpPr>
        <p:spPr>
          <a:xfrm>
            <a:off x="5105400" y="4534653"/>
            <a:ext cx="3048000" cy="537633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200" b="0">
                <a:solidFill>
                  <a:schemeClr val="tx1">
                    <a:lumMod val="50000"/>
                    <a:lumOff val="50000"/>
                  </a:schemeClr>
                </a:solidFill>
                <a:latin typeface="Roboto Light"/>
                <a:ea typeface="Roboto Light"/>
                <a:cs typeface="Roboto Light"/>
              </a:defRPr>
            </a:lvl1pPr>
          </a:lstStyle>
          <a:p>
            <a:pPr lvl="0"/>
            <a:endParaRPr lang="en-JM" dirty="0"/>
          </a:p>
        </p:txBody>
      </p:sp>
      <p:sp>
        <p:nvSpPr>
          <p:cNvPr id="21" name="Text Placeholder 13"/>
          <p:cNvSpPr>
            <a:spLocks noGrp="1"/>
          </p:cNvSpPr>
          <p:nvPr>
            <p:ph type="body" sz="quarter" idx="64"/>
          </p:nvPr>
        </p:nvSpPr>
        <p:spPr>
          <a:xfrm>
            <a:off x="5105400" y="5216218"/>
            <a:ext cx="3048000" cy="537633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200" b="0">
                <a:solidFill>
                  <a:schemeClr val="tx1">
                    <a:lumMod val="50000"/>
                    <a:lumOff val="50000"/>
                  </a:schemeClr>
                </a:solidFill>
                <a:latin typeface="Roboto Light"/>
                <a:ea typeface="Roboto Light"/>
                <a:cs typeface="Roboto Light"/>
              </a:defRPr>
            </a:lvl1pPr>
          </a:lstStyle>
          <a:p>
            <a:pPr lvl="0"/>
            <a:endParaRPr lang="en-JM" dirty="0"/>
          </a:p>
        </p:txBody>
      </p:sp>
      <p:sp>
        <p:nvSpPr>
          <p:cNvPr id="27" name="Content Placeholder 6"/>
          <p:cNvSpPr>
            <a:spLocks noGrp="1" noChangeAspect="1"/>
          </p:cNvSpPr>
          <p:nvPr>
            <p:ph sz="quarter" idx="65" hasCustomPrompt="1"/>
          </p:nvPr>
        </p:nvSpPr>
        <p:spPr>
          <a:xfrm>
            <a:off x="640080" y="3063241"/>
            <a:ext cx="445770" cy="467999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2"/>
                </a:solidFill>
                <a:latin typeface="Roboto Light"/>
                <a:ea typeface="Roboto Light"/>
                <a:cs typeface="Roboto Light"/>
              </a:defRPr>
            </a:lvl1pPr>
          </a:lstStyle>
          <a:p>
            <a:pPr lvl="0"/>
            <a:r>
              <a:rPr lang="en-JM" dirty="0"/>
              <a:t>1</a:t>
            </a:r>
          </a:p>
        </p:txBody>
      </p:sp>
      <p:sp>
        <p:nvSpPr>
          <p:cNvPr id="28" name="Content Placeholder 6"/>
          <p:cNvSpPr>
            <a:spLocks noGrp="1" noChangeAspect="1"/>
          </p:cNvSpPr>
          <p:nvPr>
            <p:ph sz="quarter" idx="66" hasCustomPrompt="1"/>
          </p:nvPr>
        </p:nvSpPr>
        <p:spPr>
          <a:xfrm>
            <a:off x="640080" y="3855721"/>
            <a:ext cx="445770" cy="467999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2"/>
                </a:solidFill>
                <a:latin typeface="Roboto Light"/>
                <a:ea typeface="Roboto Light"/>
                <a:cs typeface="Roboto Light"/>
              </a:defRPr>
            </a:lvl1pPr>
          </a:lstStyle>
          <a:p>
            <a:pPr lvl="0"/>
            <a:r>
              <a:rPr lang="en-JM" dirty="0"/>
              <a:t>1</a:t>
            </a:r>
          </a:p>
        </p:txBody>
      </p:sp>
      <p:sp>
        <p:nvSpPr>
          <p:cNvPr id="29" name="Content Placeholder 6"/>
          <p:cNvSpPr>
            <a:spLocks noGrp="1" noChangeAspect="1"/>
          </p:cNvSpPr>
          <p:nvPr>
            <p:ph sz="quarter" idx="67" hasCustomPrompt="1"/>
          </p:nvPr>
        </p:nvSpPr>
        <p:spPr>
          <a:xfrm>
            <a:off x="640080" y="4566921"/>
            <a:ext cx="445770" cy="467999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2"/>
                </a:solidFill>
                <a:latin typeface="Roboto Light"/>
                <a:ea typeface="Roboto Light"/>
                <a:cs typeface="Roboto Light"/>
              </a:defRPr>
            </a:lvl1pPr>
          </a:lstStyle>
          <a:p>
            <a:pPr lvl="0"/>
            <a:r>
              <a:rPr lang="en-JM" dirty="0"/>
              <a:t>1</a:t>
            </a:r>
          </a:p>
        </p:txBody>
      </p:sp>
      <p:sp>
        <p:nvSpPr>
          <p:cNvPr id="30" name="Content Placeholder 6"/>
          <p:cNvSpPr>
            <a:spLocks noGrp="1" noChangeAspect="1"/>
          </p:cNvSpPr>
          <p:nvPr>
            <p:ph sz="quarter" idx="68" hasCustomPrompt="1"/>
          </p:nvPr>
        </p:nvSpPr>
        <p:spPr>
          <a:xfrm>
            <a:off x="640080" y="5278121"/>
            <a:ext cx="445770" cy="467999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2"/>
                </a:solidFill>
                <a:latin typeface="Roboto Light"/>
                <a:ea typeface="Roboto Light"/>
                <a:cs typeface="Roboto Light"/>
              </a:defRPr>
            </a:lvl1pPr>
          </a:lstStyle>
          <a:p>
            <a:pPr lvl="0"/>
            <a:r>
              <a:rPr lang="en-JM" dirty="0"/>
              <a:t>1</a:t>
            </a:r>
          </a:p>
        </p:txBody>
      </p:sp>
      <p:sp>
        <p:nvSpPr>
          <p:cNvPr id="31" name="Content Placeholder 6"/>
          <p:cNvSpPr>
            <a:spLocks noGrp="1" noChangeAspect="1"/>
          </p:cNvSpPr>
          <p:nvPr>
            <p:ph sz="quarter" idx="69" hasCustomPrompt="1"/>
          </p:nvPr>
        </p:nvSpPr>
        <p:spPr>
          <a:xfrm>
            <a:off x="4693920" y="2331721"/>
            <a:ext cx="445770" cy="467999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2"/>
                </a:solidFill>
                <a:latin typeface="Roboto Light"/>
                <a:ea typeface="Roboto Light"/>
                <a:cs typeface="Roboto Light"/>
              </a:defRPr>
            </a:lvl1pPr>
          </a:lstStyle>
          <a:p>
            <a:pPr lvl="0"/>
            <a:r>
              <a:rPr lang="en-JM" dirty="0"/>
              <a:t>1</a:t>
            </a:r>
          </a:p>
        </p:txBody>
      </p:sp>
      <p:sp>
        <p:nvSpPr>
          <p:cNvPr id="32" name="Content Placeholder 6"/>
          <p:cNvSpPr>
            <a:spLocks noGrp="1" noChangeAspect="1"/>
          </p:cNvSpPr>
          <p:nvPr>
            <p:ph sz="quarter" idx="70" hasCustomPrompt="1"/>
          </p:nvPr>
        </p:nvSpPr>
        <p:spPr>
          <a:xfrm>
            <a:off x="4693920" y="3063241"/>
            <a:ext cx="445770" cy="467999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2"/>
                </a:solidFill>
                <a:latin typeface="Roboto Light"/>
                <a:ea typeface="Roboto Light"/>
                <a:cs typeface="Roboto Light"/>
              </a:defRPr>
            </a:lvl1pPr>
          </a:lstStyle>
          <a:p>
            <a:pPr lvl="0"/>
            <a:r>
              <a:rPr lang="en-JM" dirty="0"/>
              <a:t>1</a:t>
            </a:r>
          </a:p>
        </p:txBody>
      </p:sp>
      <p:sp>
        <p:nvSpPr>
          <p:cNvPr id="33" name="Content Placeholder 6"/>
          <p:cNvSpPr>
            <a:spLocks noGrp="1" noChangeAspect="1"/>
          </p:cNvSpPr>
          <p:nvPr>
            <p:ph sz="quarter" idx="71" hasCustomPrompt="1"/>
          </p:nvPr>
        </p:nvSpPr>
        <p:spPr>
          <a:xfrm>
            <a:off x="4693920" y="3855721"/>
            <a:ext cx="445770" cy="467999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2"/>
                </a:solidFill>
                <a:latin typeface="Roboto Light"/>
                <a:ea typeface="Roboto Light"/>
                <a:cs typeface="Roboto Light"/>
              </a:defRPr>
            </a:lvl1pPr>
          </a:lstStyle>
          <a:p>
            <a:pPr lvl="0"/>
            <a:r>
              <a:rPr lang="en-JM" dirty="0"/>
              <a:t>1</a:t>
            </a:r>
          </a:p>
        </p:txBody>
      </p:sp>
      <p:sp>
        <p:nvSpPr>
          <p:cNvPr id="34" name="Content Placeholder 6"/>
          <p:cNvSpPr>
            <a:spLocks noGrp="1" noChangeAspect="1"/>
          </p:cNvSpPr>
          <p:nvPr>
            <p:ph sz="quarter" idx="72" hasCustomPrompt="1"/>
          </p:nvPr>
        </p:nvSpPr>
        <p:spPr>
          <a:xfrm>
            <a:off x="4693920" y="4566921"/>
            <a:ext cx="445770" cy="467999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2"/>
                </a:solidFill>
                <a:latin typeface="Roboto Light"/>
                <a:ea typeface="Roboto Light"/>
                <a:cs typeface="Roboto Light"/>
              </a:defRPr>
            </a:lvl1pPr>
          </a:lstStyle>
          <a:p>
            <a:pPr lvl="0"/>
            <a:r>
              <a:rPr lang="en-JM" dirty="0"/>
              <a:t>1</a:t>
            </a:r>
          </a:p>
        </p:txBody>
      </p:sp>
      <p:sp>
        <p:nvSpPr>
          <p:cNvPr id="35" name="Content Placeholder 6"/>
          <p:cNvSpPr>
            <a:spLocks noGrp="1" noChangeAspect="1"/>
          </p:cNvSpPr>
          <p:nvPr>
            <p:ph sz="quarter" idx="73" hasCustomPrompt="1"/>
          </p:nvPr>
        </p:nvSpPr>
        <p:spPr>
          <a:xfrm>
            <a:off x="4693920" y="5278121"/>
            <a:ext cx="445770" cy="467999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2"/>
                </a:solidFill>
                <a:latin typeface="Roboto Light"/>
                <a:ea typeface="Roboto Light"/>
                <a:cs typeface="Roboto Light"/>
              </a:defRPr>
            </a:lvl1pPr>
          </a:lstStyle>
          <a:p>
            <a:pPr lvl="0"/>
            <a:r>
              <a:rPr lang="en-JM" dirty="0"/>
              <a:t>1</a:t>
            </a:r>
          </a:p>
        </p:txBody>
      </p:sp>
      <p:sp>
        <p:nvSpPr>
          <p:cNvPr id="26" name="Text Placeholder 17"/>
          <p:cNvSpPr>
            <a:spLocks noGrp="1"/>
          </p:cNvSpPr>
          <p:nvPr>
            <p:ph type="body" sz="quarter" idx="24"/>
          </p:nvPr>
        </p:nvSpPr>
        <p:spPr>
          <a:xfrm>
            <a:off x="533400" y="558801"/>
            <a:ext cx="5029200" cy="431800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1500" b="0" kern="0" spc="0">
                <a:solidFill>
                  <a:schemeClr val="tx1"/>
                </a:solidFill>
                <a:latin typeface="Roboto Light"/>
                <a:ea typeface="Roboto Light"/>
                <a:cs typeface="Roboto Light"/>
              </a:defRPr>
            </a:lvl1pPr>
            <a:lvl2pPr marL="457200" indent="0">
              <a:buFontTx/>
              <a:buNone/>
              <a:defRPr sz="1050">
                <a:latin typeface="Mission Gothic Regular" pitchFamily="50" charset="0"/>
              </a:defRPr>
            </a:lvl2pPr>
            <a:lvl3pPr marL="914400" indent="0">
              <a:buFontTx/>
              <a:buNone/>
              <a:defRPr sz="1050">
                <a:latin typeface="Mission Gothic Regular" pitchFamily="50" charset="0"/>
              </a:defRPr>
            </a:lvl3pPr>
            <a:lvl4pPr marL="1371600" indent="0">
              <a:buFontTx/>
              <a:buNone/>
              <a:defRPr sz="1050">
                <a:latin typeface="Mission Gothic Regular" pitchFamily="50" charset="0"/>
              </a:defRPr>
            </a:lvl4pPr>
            <a:lvl5pPr marL="1828800" indent="0">
              <a:buFontTx/>
              <a:buNone/>
              <a:defRPr sz="1050">
                <a:latin typeface="Mission Gothic Regular" pitchFamily="50" charset="0"/>
              </a:defRPr>
            </a:lvl5pPr>
          </a:lstStyle>
          <a:p>
            <a:pPr lvl="0"/>
            <a:endParaRPr lang="en-JM" dirty="0"/>
          </a:p>
        </p:txBody>
      </p:sp>
      <p:sp>
        <p:nvSpPr>
          <p:cNvPr id="36" name="Title Placeholder 1"/>
          <p:cNvSpPr>
            <a:spLocks noGrp="1"/>
          </p:cNvSpPr>
          <p:nvPr>
            <p:ph type="title"/>
          </p:nvPr>
        </p:nvSpPr>
        <p:spPr>
          <a:xfrm>
            <a:off x="533400" y="508000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</p:spTree>
    <p:extLst>
      <p:ext uri="{BB962C8B-B14F-4D97-AF65-F5344CB8AC3E}">
        <p14:creationId xmlns:p14="http://schemas.microsoft.com/office/powerpoint/2010/main" val="889010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7"/>
          <p:cNvSpPr>
            <a:spLocks noGrp="1"/>
          </p:cNvSpPr>
          <p:nvPr>
            <p:ph type="body" sz="quarter" idx="24"/>
          </p:nvPr>
        </p:nvSpPr>
        <p:spPr>
          <a:xfrm>
            <a:off x="533400" y="558801"/>
            <a:ext cx="5029200" cy="431800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1500" b="0" kern="0" spc="0">
                <a:solidFill>
                  <a:schemeClr val="tx1"/>
                </a:solidFill>
                <a:latin typeface="Roboto Light"/>
                <a:ea typeface="Roboto Light"/>
                <a:cs typeface="Roboto Light"/>
              </a:defRPr>
            </a:lvl1pPr>
            <a:lvl2pPr marL="457200" indent="0">
              <a:buFontTx/>
              <a:buNone/>
              <a:defRPr sz="1050">
                <a:latin typeface="Mission Gothic Regular" pitchFamily="50" charset="0"/>
              </a:defRPr>
            </a:lvl2pPr>
            <a:lvl3pPr marL="914400" indent="0">
              <a:buFontTx/>
              <a:buNone/>
              <a:defRPr sz="1050">
                <a:latin typeface="Mission Gothic Regular" pitchFamily="50" charset="0"/>
              </a:defRPr>
            </a:lvl3pPr>
            <a:lvl4pPr marL="1371600" indent="0">
              <a:buFontTx/>
              <a:buNone/>
              <a:defRPr sz="1050">
                <a:latin typeface="Mission Gothic Regular" pitchFamily="50" charset="0"/>
              </a:defRPr>
            </a:lvl4pPr>
            <a:lvl5pPr marL="1828800" indent="0">
              <a:buFontTx/>
              <a:buNone/>
              <a:defRPr sz="1050">
                <a:latin typeface="Mission Gothic Regular" pitchFamily="50" charset="0"/>
              </a:defRPr>
            </a:lvl5pPr>
          </a:lstStyle>
          <a:p>
            <a:pPr lvl="0"/>
            <a:endParaRPr lang="en-JM" dirty="0"/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533400" y="508000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</p:spTree>
    <p:extLst>
      <p:ext uri="{BB962C8B-B14F-4D97-AF65-F5344CB8AC3E}">
        <p14:creationId xmlns:p14="http://schemas.microsoft.com/office/powerpoint/2010/main" val="3557684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032000"/>
            <a:ext cx="8229600" cy="3962403"/>
          </a:xfrm>
        </p:spPr>
        <p:txBody>
          <a:bodyPr>
            <a:normAutofit/>
          </a:bodyPr>
          <a:lstStyle>
            <a:lvl1pPr>
              <a:defRPr sz="1600">
                <a:solidFill>
                  <a:schemeClr val="tx1">
                    <a:lumMod val="50000"/>
                    <a:lumOff val="50000"/>
                  </a:schemeClr>
                </a:solidFill>
                <a:latin typeface="Roboto Light"/>
                <a:cs typeface="Roboto Light"/>
              </a:defRPr>
            </a:lvl1pPr>
            <a:lvl2pPr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Roboto Light"/>
                <a:cs typeface="Roboto Light"/>
              </a:defRPr>
            </a:lvl2pPr>
            <a:lvl3pPr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Roboto Light"/>
                <a:cs typeface="Roboto Light"/>
              </a:defRPr>
            </a:lvl3pPr>
            <a:lvl4pPr>
              <a:defRPr sz="1100">
                <a:solidFill>
                  <a:schemeClr val="tx1">
                    <a:lumMod val="50000"/>
                    <a:lumOff val="50000"/>
                  </a:schemeClr>
                </a:solidFill>
                <a:latin typeface="Roboto Light"/>
                <a:cs typeface="Roboto Light"/>
              </a:defRPr>
            </a:lvl4pPr>
            <a:lvl5pPr>
              <a:defRPr sz="1100">
                <a:solidFill>
                  <a:schemeClr val="tx1">
                    <a:lumMod val="50000"/>
                    <a:lumOff val="50000"/>
                  </a:schemeClr>
                </a:solidFill>
                <a:latin typeface="Roboto Light"/>
                <a:cs typeface="Roboto Ligh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JM" dirty="0"/>
          </a:p>
        </p:txBody>
      </p:sp>
      <p:sp>
        <p:nvSpPr>
          <p:cNvPr id="7" name="Text Placeholder 17"/>
          <p:cNvSpPr>
            <a:spLocks noGrp="1"/>
          </p:cNvSpPr>
          <p:nvPr>
            <p:ph type="body" sz="quarter" idx="24"/>
          </p:nvPr>
        </p:nvSpPr>
        <p:spPr>
          <a:xfrm>
            <a:off x="533400" y="558801"/>
            <a:ext cx="5029200" cy="431800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1500" b="0" kern="0" spc="0">
                <a:solidFill>
                  <a:schemeClr val="tx1"/>
                </a:solidFill>
                <a:latin typeface="Roboto Light"/>
                <a:ea typeface="Roboto Light"/>
                <a:cs typeface="Roboto Light"/>
              </a:defRPr>
            </a:lvl1pPr>
            <a:lvl2pPr marL="457200" indent="0">
              <a:buFontTx/>
              <a:buNone/>
              <a:defRPr sz="1050">
                <a:latin typeface="Mission Gothic Regular" pitchFamily="50" charset="0"/>
              </a:defRPr>
            </a:lvl2pPr>
            <a:lvl3pPr marL="914400" indent="0">
              <a:buFontTx/>
              <a:buNone/>
              <a:defRPr sz="1050">
                <a:latin typeface="Mission Gothic Regular" pitchFamily="50" charset="0"/>
              </a:defRPr>
            </a:lvl3pPr>
            <a:lvl4pPr marL="1371600" indent="0">
              <a:buFontTx/>
              <a:buNone/>
              <a:defRPr sz="1050">
                <a:latin typeface="Mission Gothic Regular" pitchFamily="50" charset="0"/>
              </a:defRPr>
            </a:lvl4pPr>
            <a:lvl5pPr marL="1828800" indent="0">
              <a:buFontTx/>
              <a:buNone/>
              <a:defRPr sz="1050">
                <a:latin typeface="Mission Gothic Regular" pitchFamily="50" charset="0"/>
              </a:defRPr>
            </a:lvl5pPr>
          </a:lstStyle>
          <a:p>
            <a:pPr lvl="0"/>
            <a:endParaRPr lang="en-JM" dirty="0"/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533400" y="508000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</p:spTree>
    <p:extLst>
      <p:ext uri="{BB962C8B-B14F-4D97-AF65-F5344CB8AC3E}">
        <p14:creationId xmlns:p14="http://schemas.microsoft.com/office/powerpoint/2010/main" val="1188825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/>
          <p:cNvSpPr>
            <a:spLocks noGrp="1"/>
          </p:cNvSpPr>
          <p:nvPr>
            <p:ph type="body" sz="quarter" idx="33"/>
          </p:nvPr>
        </p:nvSpPr>
        <p:spPr>
          <a:xfrm>
            <a:off x="533400" y="2148840"/>
            <a:ext cx="2133600" cy="365760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  <a:latin typeface="Roboto Slab Bold"/>
                <a:cs typeface="Roboto Slab Bold"/>
              </a:defRPr>
            </a:lvl1pPr>
          </a:lstStyle>
          <a:p>
            <a:pPr lvl="0"/>
            <a:endParaRPr lang="en-JM" dirty="0"/>
          </a:p>
        </p:txBody>
      </p:sp>
      <p:sp>
        <p:nvSpPr>
          <p:cNvPr id="9" name="Text Placeholder 14"/>
          <p:cNvSpPr>
            <a:spLocks noGrp="1"/>
          </p:cNvSpPr>
          <p:nvPr>
            <p:ph type="body" sz="quarter" idx="34"/>
          </p:nvPr>
        </p:nvSpPr>
        <p:spPr>
          <a:xfrm>
            <a:off x="533400" y="2413001"/>
            <a:ext cx="2819400" cy="8128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050">
                <a:solidFill>
                  <a:schemeClr val="tx1">
                    <a:lumMod val="50000"/>
                    <a:lumOff val="50000"/>
                  </a:schemeClr>
                </a:solidFill>
                <a:latin typeface="Roboto Light"/>
                <a:cs typeface="Roboto Light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endParaRPr lang="en-JM" dirty="0"/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35"/>
          </p:nvPr>
        </p:nvSpPr>
        <p:spPr>
          <a:xfrm>
            <a:off x="533400" y="3571240"/>
            <a:ext cx="2133600" cy="365760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  <a:latin typeface="Roboto Slab Bold"/>
                <a:cs typeface="Roboto Slab Bold"/>
              </a:defRPr>
            </a:lvl1pPr>
          </a:lstStyle>
          <a:p>
            <a:pPr lvl="0"/>
            <a:endParaRPr lang="en-JM" dirty="0"/>
          </a:p>
        </p:txBody>
      </p:sp>
      <p:sp>
        <p:nvSpPr>
          <p:cNvPr id="11" name="Text Placeholder 14"/>
          <p:cNvSpPr>
            <a:spLocks noGrp="1"/>
          </p:cNvSpPr>
          <p:nvPr>
            <p:ph type="body" sz="quarter" idx="36"/>
          </p:nvPr>
        </p:nvSpPr>
        <p:spPr>
          <a:xfrm>
            <a:off x="533400" y="3835401"/>
            <a:ext cx="2819400" cy="8128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050">
                <a:solidFill>
                  <a:schemeClr val="tx1">
                    <a:lumMod val="50000"/>
                    <a:lumOff val="50000"/>
                  </a:schemeClr>
                </a:solidFill>
                <a:latin typeface="Roboto Light"/>
                <a:cs typeface="Roboto Light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endParaRPr lang="en-JM" dirty="0"/>
          </a:p>
        </p:txBody>
      </p:sp>
      <p:sp>
        <p:nvSpPr>
          <p:cNvPr id="12" name="Text Placeholder 2"/>
          <p:cNvSpPr>
            <a:spLocks noGrp="1"/>
          </p:cNvSpPr>
          <p:nvPr>
            <p:ph type="body" sz="quarter" idx="37"/>
          </p:nvPr>
        </p:nvSpPr>
        <p:spPr>
          <a:xfrm>
            <a:off x="533400" y="4993640"/>
            <a:ext cx="2133600" cy="365760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  <a:latin typeface="Roboto Slab Bold"/>
                <a:cs typeface="Roboto Slab Bold"/>
              </a:defRPr>
            </a:lvl1pPr>
          </a:lstStyle>
          <a:p>
            <a:pPr lvl="0"/>
            <a:endParaRPr lang="en-JM" dirty="0"/>
          </a:p>
        </p:txBody>
      </p:sp>
      <p:sp>
        <p:nvSpPr>
          <p:cNvPr id="13" name="Text Placeholder 14"/>
          <p:cNvSpPr>
            <a:spLocks noGrp="1"/>
          </p:cNvSpPr>
          <p:nvPr>
            <p:ph type="body" sz="quarter" idx="38"/>
          </p:nvPr>
        </p:nvSpPr>
        <p:spPr>
          <a:xfrm>
            <a:off x="533400" y="5257800"/>
            <a:ext cx="2819400" cy="8128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050">
                <a:solidFill>
                  <a:schemeClr val="tx1">
                    <a:lumMod val="50000"/>
                    <a:lumOff val="50000"/>
                  </a:schemeClr>
                </a:solidFill>
                <a:latin typeface="Roboto Light"/>
                <a:cs typeface="Roboto Light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endParaRPr lang="en-JM" dirty="0"/>
          </a:p>
        </p:txBody>
      </p:sp>
      <p:sp>
        <p:nvSpPr>
          <p:cNvPr id="15" name="Text Placeholder 17"/>
          <p:cNvSpPr>
            <a:spLocks noGrp="1"/>
          </p:cNvSpPr>
          <p:nvPr>
            <p:ph type="body" sz="quarter" idx="24"/>
          </p:nvPr>
        </p:nvSpPr>
        <p:spPr>
          <a:xfrm>
            <a:off x="533400" y="558801"/>
            <a:ext cx="5029200" cy="431800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1500" b="0" kern="0" spc="0">
                <a:solidFill>
                  <a:schemeClr val="tx1"/>
                </a:solidFill>
                <a:latin typeface="Roboto Light"/>
                <a:ea typeface="Roboto Light"/>
                <a:cs typeface="Roboto Light"/>
              </a:defRPr>
            </a:lvl1pPr>
            <a:lvl2pPr marL="457200" indent="0">
              <a:buFontTx/>
              <a:buNone/>
              <a:defRPr sz="1050">
                <a:latin typeface="Mission Gothic Regular" pitchFamily="50" charset="0"/>
              </a:defRPr>
            </a:lvl2pPr>
            <a:lvl3pPr marL="914400" indent="0">
              <a:buFontTx/>
              <a:buNone/>
              <a:defRPr sz="1050">
                <a:latin typeface="Mission Gothic Regular" pitchFamily="50" charset="0"/>
              </a:defRPr>
            </a:lvl3pPr>
            <a:lvl4pPr marL="1371600" indent="0">
              <a:buFontTx/>
              <a:buNone/>
              <a:defRPr sz="1050">
                <a:latin typeface="Mission Gothic Regular" pitchFamily="50" charset="0"/>
              </a:defRPr>
            </a:lvl4pPr>
            <a:lvl5pPr marL="1828800" indent="0">
              <a:buFontTx/>
              <a:buNone/>
              <a:defRPr sz="1050">
                <a:latin typeface="Mission Gothic Regular" pitchFamily="50" charset="0"/>
              </a:defRPr>
            </a:lvl5pPr>
          </a:lstStyle>
          <a:p>
            <a:pPr lvl="0"/>
            <a:endParaRPr lang="en-JM" dirty="0"/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533400" y="508000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</p:spTree>
    <p:extLst>
      <p:ext uri="{BB962C8B-B14F-4D97-AF65-F5344CB8AC3E}">
        <p14:creationId xmlns:p14="http://schemas.microsoft.com/office/powerpoint/2010/main" val="1424369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/>
          <p:cNvSpPr>
            <a:spLocks noGrp="1"/>
          </p:cNvSpPr>
          <p:nvPr>
            <p:ph type="pic" sz="quarter" idx="59"/>
          </p:nvPr>
        </p:nvSpPr>
        <p:spPr>
          <a:xfrm>
            <a:off x="1216" y="-24387"/>
            <a:ext cx="9144000" cy="4875787"/>
          </a:xfrm>
        </p:spPr>
        <p:txBody>
          <a:bodyPr>
            <a:normAutofit/>
          </a:bodyPr>
          <a:lstStyle>
            <a:lvl1pPr>
              <a:defRPr sz="1400">
                <a:solidFill>
                  <a:srgbClr val="17375E"/>
                </a:solidFill>
              </a:defRPr>
            </a:lvl1pPr>
          </a:lstStyle>
          <a:p>
            <a:endParaRPr lang="en-JM"/>
          </a:p>
        </p:txBody>
      </p:sp>
    </p:spTree>
    <p:extLst>
      <p:ext uri="{BB962C8B-B14F-4D97-AF65-F5344CB8AC3E}">
        <p14:creationId xmlns:p14="http://schemas.microsoft.com/office/powerpoint/2010/main" val="3093885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/>
          <p:cNvSpPr>
            <a:spLocks noGrp="1"/>
          </p:cNvSpPr>
          <p:nvPr>
            <p:ph type="pic" sz="quarter" idx="59"/>
          </p:nvPr>
        </p:nvSpPr>
        <p:spPr>
          <a:xfrm>
            <a:off x="1216" y="-24387"/>
            <a:ext cx="9144000" cy="6882387"/>
          </a:xfrm>
        </p:spPr>
        <p:txBody>
          <a:bodyPr>
            <a:normAutofit/>
          </a:bodyPr>
          <a:lstStyle>
            <a:lvl1pPr>
              <a:defRPr sz="1400">
                <a:solidFill>
                  <a:srgbClr val="17375E"/>
                </a:solidFill>
              </a:defRPr>
            </a:lvl1pPr>
          </a:lstStyle>
          <a:p>
            <a:endParaRPr lang="en-JM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60"/>
          </p:nvPr>
        </p:nvSpPr>
        <p:spPr>
          <a:xfrm>
            <a:off x="5985001" y="1537200"/>
            <a:ext cx="2015999" cy="3492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909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/>
          <p:cNvSpPr>
            <a:spLocks noGrp="1"/>
          </p:cNvSpPr>
          <p:nvPr>
            <p:ph type="pic" sz="quarter" idx="25"/>
          </p:nvPr>
        </p:nvSpPr>
        <p:spPr>
          <a:xfrm>
            <a:off x="609600" y="3429000"/>
            <a:ext cx="1143000" cy="1422400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en-US"/>
          </a:p>
        </p:txBody>
      </p:sp>
      <p:sp>
        <p:nvSpPr>
          <p:cNvPr id="23" name="Picture Placeholder 21"/>
          <p:cNvSpPr>
            <a:spLocks noGrp="1"/>
          </p:cNvSpPr>
          <p:nvPr>
            <p:ph type="pic" sz="quarter" idx="26"/>
          </p:nvPr>
        </p:nvSpPr>
        <p:spPr>
          <a:xfrm>
            <a:off x="1752600" y="3429000"/>
            <a:ext cx="1143000" cy="1422400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en-US"/>
          </a:p>
        </p:txBody>
      </p:sp>
      <p:sp>
        <p:nvSpPr>
          <p:cNvPr id="24" name="Picture Placeholder 21"/>
          <p:cNvSpPr>
            <a:spLocks noGrp="1"/>
          </p:cNvSpPr>
          <p:nvPr>
            <p:ph type="pic" sz="quarter" idx="27"/>
          </p:nvPr>
        </p:nvSpPr>
        <p:spPr>
          <a:xfrm>
            <a:off x="2895600" y="3429000"/>
            <a:ext cx="1143000" cy="1422400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9" name="Picture Placeholder 21"/>
          <p:cNvSpPr>
            <a:spLocks noGrp="1"/>
          </p:cNvSpPr>
          <p:nvPr>
            <p:ph type="pic" sz="quarter" idx="32"/>
          </p:nvPr>
        </p:nvSpPr>
        <p:spPr>
          <a:xfrm>
            <a:off x="609600" y="4851401"/>
            <a:ext cx="1143000" cy="1422400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en-US"/>
          </a:p>
        </p:txBody>
      </p:sp>
      <p:sp>
        <p:nvSpPr>
          <p:cNvPr id="30" name="Picture Placeholder 21"/>
          <p:cNvSpPr>
            <a:spLocks noGrp="1"/>
          </p:cNvSpPr>
          <p:nvPr>
            <p:ph type="pic" sz="quarter" idx="33"/>
          </p:nvPr>
        </p:nvSpPr>
        <p:spPr>
          <a:xfrm>
            <a:off x="1752600" y="4851401"/>
            <a:ext cx="1143000" cy="1422400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en-US"/>
          </a:p>
        </p:txBody>
      </p:sp>
      <p:sp>
        <p:nvSpPr>
          <p:cNvPr id="31" name="Picture Placeholder 21"/>
          <p:cNvSpPr>
            <a:spLocks noGrp="1"/>
          </p:cNvSpPr>
          <p:nvPr>
            <p:ph type="pic" sz="quarter" idx="34"/>
          </p:nvPr>
        </p:nvSpPr>
        <p:spPr>
          <a:xfrm>
            <a:off x="2895600" y="4851401"/>
            <a:ext cx="1143000" cy="1422400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en-US"/>
          </a:p>
        </p:txBody>
      </p:sp>
      <p:sp>
        <p:nvSpPr>
          <p:cNvPr id="21" name="Picture Placeholder 21"/>
          <p:cNvSpPr>
            <a:spLocks noGrp="1"/>
          </p:cNvSpPr>
          <p:nvPr>
            <p:ph type="pic" sz="quarter" idx="38"/>
          </p:nvPr>
        </p:nvSpPr>
        <p:spPr>
          <a:xfrm>
            <a:off x="609600" y="2006603"/>
            <a:ext cx="1143000" cy="1422400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en-US"/>
          </a:p>
        </p:txBody>
      </p:sp>
      <p:sp>
        <p:nvSpPr>
          <p:cNvPr id="36" name="Picture Placeholder 21"/>
          <p:cNvSpPr>
            <a:spLocks noGrp="1"/>
          </p:cNvSpPr>
          <p:nvPr>
            <p:ph type="pic" sz="quarter" idx="39"/>
          </p:nvPr>
        </p:nvSpPr>
        <p:spPr>
          <a:xfrm>
            <a:off x="1752600" y="2006603"/>
            <a:ext cx="1143000" cy="1422400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en-US"/>
          </a:p>
        </p:txBody>
      </p:sp>
      <p:sp>
        <p:nvSpPr>
          <p:cNvPr id="37" name="Picture Placeholder 21"/>
          <p:cNvSpPr>
            <a:spLocks noGrp="1"/>
          </p:cNvSpPr>
          <p:nvPr>
            <p:ph type="pic" sz="quarter" idx="40"/>
          </p:nvPr>
        </p:nvSpPr>
        <p:spPr>
          <a:xfrm>
            <a:off x="2895600" y="2006601"/>
            <a:ext cx="1143000" cy="1422400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en-US"/>
          </a:p>
        </p:txBody>
      </p:sp>
      <p:sp>
        <p:nvSpPr>
          <p:cNvPr id="14" name="Title Placeholder 1"/>
          <p:cNvSpPr>
            <a:spLocks noGrp="1"/>
          </p:cNvSpPr>
          <p:nvPr>
            <p:ph type="title"/>
          </p:nvPr>
        </p:nvSpPr>
        <p:spPr>
          <a:xfrm>
            <a:off x="533400" y="508000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>
                <a:gradFill flip="none" rotWithShape="1">
                  <a:gsLst>
                    <a:gs pos="0">
                      <a:schemeClr val="accent1"/>
                    </a:gs>
                    <a:gs pos="100000">
                      <a:schemeClr val="accent4"/>
                    </a:gs>
                    <a:gs pos="50000">
                      <a:schemeClr val="accent2"/>
                    </a:gs>
                    <a:gs pos="75000">
                      <a:schemeClr val="accent3"/>
                    </a:gs>
                  </a:gsLst>
                  <a:lin ang="0" scaled="1"/>
                  <a:tileRect/>
                </a:gradFill>
              </a:defRPr>
            </a:lvl1pPr>
          </a:lstStyle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15" name="Text Placeholder 17"/>
          <p:cNvSpPr>
            <a:spLocks noGrp="1"/>
          </p:cNvSpPr>
          <p:nvPr>
            <p:ph type="body" sz="quarter" idx="24"/>
          </p:nvPr>
        </p:nvSpPr>
        <p:spPr>
          <a:xfrm>
            <a:off x="533400" y="558801"/>
            <a:ext cx="5029200" cy="431800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1500" b="0" kern="0" spc="0">
                <a:solidFill>
                  <a:schemeClr val="tx1"/>
                </a:solidFill>
                <a:latin typeface="Roboto Light"/>
                <a:ea typeface="Roboto Light"/>
                <a:cs typeface="Roboto Light"/>
              </a:defRPr>
            </a:lvl1pPr>
            <a:lvl2pPr marL="457200" indent="0">
              <a:buFontTx/>
              <a:buNone/>
              <a:defRPr sz="1050">
                <a:latin typeface="Mission Gothic Regular" pitchFamily="50" charset="0"/>
              </a:defRPr>
            </a:lvl2pPr>
            <a:lvl3pPr marL="914400" indent="0">
              <a:buFontTx/>
              <a:buNone/>
              <a:defRPr sz="1050">
                <a:latin typeface="Mission Gothic Regular" pitchFamily="50" charset="0"/>
              </a:defRPr>
            </a:lvl3pPr>
            <a:lvl4pPr marL="1371600" indent="0">
              <a:buFontTx/>
              <a:buNone/>
              <a:defRPr sz="1050">
                <a:latin typeface="Mission Gothic Regular" pitchFamily="50" charset="0"/>
              </a:defRPr>
            </a:lvl4pPr>
            <a:lvl5pPr marL="1828800" indent="0">
              <a:buFontTx/>
              <a:buNone/>
              <a:defRPr sz="1050">
                <a:latin typeface="Mission Gothic Regular" pitchFamily="50" charset="0"/>
              </a:defRPr>
            </a:lvl5pPr>
          </a:lstStyle>
          <a:p>
            <a:pPr lvl="0"/>
            <a:endParaRPr lang="en-JM" dirty="0"/>
          </a:p>
        </p:txBody>
      </p:sp>
    </p:spTree>
    <p:extLst>
      <p:ext uri="{BB962C8B-B14F-4D97-AF65-F5344CB8AC3E}">
        <p14:creationId xmlns:p14="http://schemas.microsoft.com/office/powerpoint/2010/main" val="185264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3"/>
          <p:cNvSpPr>
            <a:spLocks noGrp="1"/>
          </p:cNvSpPr>
          <p:nvPr>
            <p:ph type="pic" sz="quarter" idx="56"/>
          </p:nvPr>
        </p:nvSpPr>
        <p:spPr>
          <a:xfrm>
            <a:off x="609600" y="2209800"/>
            <a:ext cx="2133600" cy="18288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100">
                <a:solidFill>
                  <a:srgbClr val="17252F"/>
                </a:solidFill>
              </a:defRPr>
            </a:lvl1pPr>
          </a:lstStyle>
          <a:p>
            <a:endParaRPr lang="en-JM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57"/>
          </p:nvPr>
        </p:nvSpPr>
        <p:spPr>
          <a:xfrm>
            <a:off x="2836862" y="2209800"/>
            <a:ext cx="2133600" cy="18288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100">
                <a:solidFill>
                  <a:srgbClr val="17252F"/>
                </a:solidFill>
              </a:defRPr>
            </a:lvl1pPr>
          </a:lstStyle>
          <a:p>
            <a:endParaRPr lang="en-JM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58"/>
          </p:nvPr>
        </p:nvSpPr>
        <p:spPr>
          <a:xfrm>
            <a:off x="609600" y="4140200"/>
            <a:ext cx="2133600" cy="18288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100">
                <a:solidFill>
                  <a:srgbClr val="17252F"/>
                </a:solidFill>
              </a:defRPr>
            </a:lvl1pPr>
          </a:lstStyle>
          <a:p>
            <a:endParaRPr lang="en-JM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59"/>
          </p:nvPr>
        </p:nvSpPr>
        <p:spPr>
          <a:xfrm>
            <a:off x="2836862" y="4140200"/>
            <a:ext cx="2133600" cy="18288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100">
                <a:solidFill>
                  <a:srgbClr val="17252F"/>
                </a:solidFill>
              </a:defRPr>
            </a:lvl1pPr>
          </a:lstStyle>
          <a:p>
            <a:endParaRPr lang="en-JM"/>
          </a:p>
        </p:txBody>
      </p:sp>
      <p:sp>
        <p:nvSpPr>
          <p:cNvPr id="12" name="Text Placeholder 17"/>
          <p:cNvSpPr>
            <a:spLocks noGrp="1"/>
          </p:cNvSpPr>
          <p:nvPr>
            <p:ph type="body" sz="quarter" idx="24"/>
          </p:nvPr>
        </p:nvSpPr>
        <p:spPr>
          <a:xfrm>
            <a:off x="533400" y="558801"/>
            <a:ext cx="5029200" cy="431800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1500" b="0" kern="0" spc="0">
                <a:solidFill>
                  <a:schemeClr val="tx1"/>
                </a:solidFill>
                <a:latin typeface="Roboto Light"/>
                <a:ea typeface="Roboto Light"/>
                <a:cs typeface="Roboto Light"/>
              </a:defRPr>
            </a:lvl1pPr>
            <a:lvl2pPr marL="457200" indent="0">
              <a:buFontTx/>
              <a:buNone/>
              <a:defRPr sz="1050">
                <a:latin typeface="Mission Gothic Regular" pitchFamily="50" charset="0"/>
              </a:defRPr>
            </a:lvl2pPr>
            <a:lvl3pPr marL="914400" indent="0">
              <a:buFontTx/>
              <a:buNone/>
              <a:defRPr sz="1050">
                <a:latin typeface="Mission Gothic Regular" pitchFamily="50" charset="0"/>
              </a:defRPr>
            </a:lvl3pPr>
            <a:lvl4pPr marL="1371600" indent="0">
              <a:buFontTx/>
              <a:buNone/>
              <a:defRPr sz="1050">
                <a:latin typeface="Mission Gothic Regular" pitchFamily="50" charset="0"/>
              </a:defRPr>
            </a:lvl4pPr>
            <a:lvl5pPr marL="1828800" indent="0">
              <a:buFontTx/>
              <a:buNone/>
              <a:defRPr sz="1050">
                <a:latin typeface="Mission Gothic Regular" pitchFamily="50" charset="0"/>
              </a:defRPr>
            </a:lvl5pPr>
          </a:lstStyle>
          <a:p>
            <a:pPr lvl="0"/>
            <a:endParaRPr lang="en-JM" dirty="0"/>
          </a:p>
        </p:txBody>
      </p:sp>
      <p:sp>
        <p:nvSpPr>
          <p:cNvPr id="14" name="Title Placeholder 1"/>
          <p:cNvSpPr>
            <a:spLocks noGrp="1"/>
          </p:cNvSpPr>
          <p:nvPr>
            <p:ph type="title"/>
          </p:nvPr>
        </p:nvSpPr>
        <p:spPr>
          <a:xfrm>
            <a:off x="533400" y="508000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</p:spTree>
    <p:extLst>
      <p:ext uri="{BB962C8B-B14F-4D97-AF65-F5344CB8AC3E}">
        <p14:creationId xmlns:p14="http://schemas.microsoft.com/office/powerpoint/2010/main" val="2060513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 txBox="1">
            <a:spLocks/>
          </p:cNvSpPr>
          <p:nvPr userDrawn="1"/>
        </p:nvSpPr>
        <p:spPr>
          <a:xfrm>
            <a:off x="3" y="0"/>
            <a:ext cx="9143999" cy="4241800"/>
          </a:xfrm>
          <a:prstGeom prst="rect">
            <a:avLst/>
          </a:prstGeom>
          <a:solidFill>
            <a:schemeClr val="accent1"/>
          </a:solidFill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bg1">
                    <a:lumMod val="65000"/>
                  </a:schemeClr>
                </a:solidFill>
                <a:latin typeface="Calibri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bg1">
                    <a:lumMod val="65000"/>
                  </a:schemeClr>
                </a:solidFill>
                <a:latin typeface="Calibri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bg1">
                    <a:lumMod val="65000"/>
                  </a:schemeClr>
                </a:solidFill>
                <a:latin typeface="Calibri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100" kern="1200">
                <a:solidFill>
                  <a:schemeClr val="bg1">
                    <a:lumMod val="65000"/>
                  </a:schemeClr>
                </a:solidFill>
                <a:latin typeface="Calibri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100" kern="1200">
                <a:solidFill>
                  <a:schemeClr val="bg1">
                    <a:lumMod val="65000"/>
                  </a:schemeClr>
                </a:solidFill>
                <a:latin typeface="Calibri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US" sz="800" dirty="0">
              <a:solidFill>
                <a:srgbClr val="FFFFFF"/>
              </a:solidFill>
              <a:latin typeface="Roboto Light"/>
              <a:cs typeface="Roboto Light"/>
            </a:endParaRPr>
          </a:p>
        </p:txBody>
      </p:sp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762000" y="584200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7" name="Text Placeholder 17"/>
          <p:cNvSpPr>
            <a:spLocks noGrp="1"/>
          </p:cNvSpPr>
          <p:nvPr>
            <p:ph type="body" sz="quarter" idx="24"/>
          </p:nvPr>
        </p:nvSpPr>
        <p:spPr>
          <a:xfrm>
            <a:off x="2057400" y="609600"/>
            <a:ext cx="5029200" cy="431800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500" b="0" kern="0" spc="0">
                <a:solidFill>
                  <a:schemeClr val="bg2"/>
                </a:solidFill>
                <a:latin typeface="Roboto Light"/>
                <a:ea typeface="Roboto Light"/>
                <a:cs typeface="Roboto Light"/>
              </a:defRPr>
            </a:lvl1pPr>
            <a:lvl2pPr marL="457200" indent="0">
              <a:buFontTx/>
              <a:buNone/>
              <a:defRPr sz="1050">
                <a:latin typeface="Mission Gothic Regular" pitchFamily="50" charset="0"/>
              </a:defRPr>
            </a:lvl2pPr>
            <a:lvl3pPr marL="914400" indent="0">
              <a:buFontTx/>
              <a:buNone/>
              <a:defRPr sz="1050">
                <a:latin typeface="Mission Gothic Regular" pitchFamily="50" charset="0"/>
              </a:defRPr>
            </a:lvl3pPr>
            <a:lvl4pPr marL="1371600" indent="0">
              <a:buFontTx/>
              <a:buNone/>
              <a:defRPr sz="1050">
                <a:latin typeface="Mission Gothic Regular" pitchFamily="50" charset="0"/>
              </a:defRPr>
            </a:lvl4pPr>
            <a:lvl5pPr marL="1828800" indent="0">
              <a:buFontTx/>
              <a:buNone/>
              <a:defRPr sz="1050">
                <a:latin typeface="Mission Gothic Regular" pitchFamily="50" charset="0"/>
              </a:defRPr>
            </a:lvl5pPr>
          </a:lstStyle>
          <a:p>
            <a:pPr lvl="0"/>
            <a:endParaRPr lang="en-JM" dirty="0"/>
          </a:p>
        </p:txBody>
      </p:sp>
      <p:pic>
        <p:nvPicPr>
          <p:cNvPr id="11" name="Picture 10" descr="MacBook-Pro-mockup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1905000"/>
            <a:ext cx="4412876" cy="2743199"/>
          </a:xfrm>
          <a:prstGeom prst="rect">
            <a:avLst/>
          </a:prstGeom>
        </p:spPr>
      </p:pic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3067062" y="2101861"/>
            <a:ext cx="3276000" cy="2044677"/>
          </a:xfrm>
        </p:spPr>
        <p:txBody>
          <a:bodyPr>
            <a:normAutofit/>
          </a:bodyPr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endParaRPr lang="en-JM" dirty="0"/>
          </a:p>
        </p:txBody>
      </p:sp>
    </p:spTree>
    <p:extLst>
      <p:ext uri="{BB962C8B-B14F-4D97-AF65-F5344CB8AC3E}">
        <p14:creationId xmlns:p14="http://schemas.microsoft.com/office/powerpoint/2010/main" val="2521388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8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8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4" dur="8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 animBg="1"/>
    </p:bld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 txBox="1">
            <a:spLocks/>
          </p:cNvSpPr>
          <p:nvPr userDrawn="1"/>
        </p:nvSpPr>
        <p:spPr>
          <a:xfrm>
            <a:off x="3" y="0"/>
            <a:ext cx="9143999" cy="3937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4"/>
              </a:gs>
            </a:gsLst>
            <a:lin ang="0" scaled="1"/>
            <a:tileRect/>
          </a:gradFill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bg1">
                    <a:lumMod val="65000"/>
                  </a:schemeClr>
                </a:solidFill>
                <a:latin typeface="Calibri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bg1">
                    <a:lumMod val="65000"/>
                  </a:schemeClr>
                </a:solidFill>
                <a:latin typeface="Calibri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bg1">
                    <a:lumMod val="65000"/>
                  </a:schemeClr>
                </a:solidFill>
                <a:latin typeface="Calibri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100" kern="1200">
                <a:solidFill>
                  <a:schemeClr val="bg1">
                    <a:lumMod val="65000"/>
                  </a:schemeClr>
                </a:solidFill>
                <a:latin typeface="Calibri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100" kern="1200">
                <a:solidFill>
                  <a:schemeClr val="bg1">
                    <a:lumMod val="65000"/>
                  </a:schemeClr>
                </a:solidFill>
                <a:latin typeface="Calibri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US" sz="800" b="0" dirty="0">
              <a:solidFill>
                <a:srgbClr val="FFFFFF"/>
              </a:solidFill>
              <a:latin typeface="Roboto Light"/>
              <a:cs typeface="Roboto Light"/>
            </a:endParaRPr>
          </a:p>
        </p:txBody>
      </p:sp>
      <p:sp>
        <p:nvSpPr>
          <p:cNvPr id="11" name="Picture Placeholder 28"/>
          <p:cNvSpPr>
            <a:spLocks noGrp="1" noChangeAspect="1"/>
          </p:cNvSpPr>
          <p:nvPr>
            <p:ph type="pic" sz="quarter" idx="51"/>
          </p:nvPr>
        </p:nvSpPr>
        <p:spPr>
          <a:xfrm>
            <a:off x="3657600" y="889000"/>
            <a:ext cx="1799999" cy="1799998"/>
          </a:xfrm>
          <a:prstGeom prst="ellipse">
            <a:avLst/>
          </a:prstGeom>
          <a:ln w="76200" cap="sq">
            <a:noFill/>
            <a:miter lim="800000"/>
          </a:ln>
          <a:effectLst/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Roboto Light"/>
                <a:cs typeface="Roboto Light"/>
              </a:defRPr>
            </a:lvl1pPr>
          </a:lstStyle>
          <a:p>
            <a:endParaRPr lang="en-JM" dirty="0"/>
          </a:p>
        </p:txBody>
      </p:sp>
    </p:spTree>
    <p:extLst>
      <p:ext uri="{BB962C8B-B14F-4D97-AF65-F5344CB8AC3E}">
        <p14:creationId xmlns:p14="http://schemas.microsoft.com/office/powerpoint/2010/main" val="2143973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8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8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4" dur="8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 animBg="1"/>
    </p:bld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7"/>
          <p:cNvSpPr>
            <a:spLocks noGrp="1" noChangeAspect="1"/>
          </p:cNvSpPr>
          <p:nvPr>
            <p:ph type="pic" sz="quarter" idx="23"/>
          </p:nvPr>
        </p:nvSpPr>
        <p:spPr>
          <a:xfrm>
            <a:off x="4086004" y="1625003"/>
            <a:ext cx="971999" cy="1295997"/>
          </a:xfrm>
          <a:prstGeom prst="ellipse">
            <a:avLst/>
          </a:prstGeom>
          <a:ln w="28575" cmpd="sng">
            <a:solidFill>
              <a:srgbClr val="FFFFFF"/>
            </a:solidFill>
          </a:ln>
        </p:spPr>
        <p:txBody>
          <a:bodyPr>
            <a:normAutofit/>
          </a:bodyPr>
          <a:lstStyle>
            <a:lvl1pPr marL="0" indent="0" algn="ctr">
              <a:buFontTx/>
              <a:buNone/>
              <a:defRPr sz="1100">
                <a:solidFill>
                  <a:schemeClr val="bg1"/>
                </a:solidFill>
              </a:defRPr>
            </a:lvl1pPr>
          </a:lstStyle>
          <a:p>
            <a:endParaRPr lang="en-JM"/>
          </a:p>
        </p:txBody>
      </p:sp>
      <p:sp>
        <p:nvSpPr>
          <p:cNvPr id="16" name="Title Placeholder 1"/>
          <p:cNvSpPr>
            <a:spLocks noGrp="1"/>
          </p:cNvSpPr>
          <p:nvPr>
            <p:ph type="title"/>
          </p:nvPr>
        </p:nvSpPr>
        <p:spPr>
          <a:xfrm>
            <a:off x="609600" y="2987431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2400">
                <a:solidFill>
                  <a:schemeClr val="bg1">
                    <a:lumMod val="1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JM" dirty="0"/>
          </a:p>
        </p:txBody>
      </p:sp>
    </p:spTree>
    <p:extLst>
      <p:ext uri="{BB962C8B-B14F-4D97-AF65-F5344CB8AC3E}">
        <p14:creationId xmlns:p14="http://schemas.microsoft.com/office/powerpoint/2010/main" val="528370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/>
          <p:cNvSpPr>
            <a:spLocks noGrp="1"/>
          </p:cNvSpPr>
          <p:nvPr>
            <p:ph type="body" sz="quarter" idx="24"/>
          </p:nvPr>
        </p:nvSpPr>
        <p:spPr>
          <a:xfrm>
            <a:off x="533400" y="558801"/>
            <a:ext cx="5029200" cy="431800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1500" b="0" kern="0" spc="0">
                <a:solidFill>
                  <a:schemeClr val="tx1"/>
                </a:solidFill>
                <a:latin typeface="Roboto Light"/>
                <a:ea typeface="Roboto Light"/>
                <a:cs typeface="Roboto Light"/>
              </a:defRPr>
            </a:lvl1pPr>
            <a:lvl2pPr marL="457200" indent="0">
              <a:buFontTx/>
              <a:buNone/>
              <a:defRPr sz="1050">
                <a:latin typeface="Mission Gothic Regular" pitchFamily="50" charset="0"/>
              </a:defRPr>
            </a:lvl2pPr>
            <a:lvl3pPr marL="914400" indent="0">
              <a:buFontTx/>
              <a:buNone/>
              <a:defRPr sz="1050">
                <a:latin typeface="Mission Gothic Regular" pitchFamily="50" charset="0"/>
              </a:defRPr>
            </a:lvl3pPr>
            <a:lvl4pPr marL="1371600" indent="0">
              <a:buFontTx/>
              <a:buNone/>
              <a:defRPr sz="1050">
                <a:latin typeface="Mission Gothic Regular" pitchFamily="50" charset="0"/>
              </a:defRPr>
            </a:lvl4pPr>
            <a:lvl5pPr marL="1828800" indent="0">
              <a:buFontTx/>
              <a:buNone/>
              <a:defRPr sz="1050">
                <a:latin typeface="Mission Gothic Regular" pitchFamily="50" charset="0"/>
              </a:defRPr>
            </a:lvl5pPr>
          </a:lstStyle>
          <a:p>
            <a:pPr lvl="0"/>
            <a:endParaRPr lang="en-JM" dirty="0"/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533400" y="5021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  <p:pic>
        <p:nvPicPr>
          <p:cNvPr id="6" name="Picture 5" descr="MacBook-Pro-mockup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162" y="2667000"/>
            <a:ext cx="4412876" cy="2743199"/>
          </a:xfrm>
          <a:prstGeom prst="rect">
            <a:avLst/>
          </a:prstGeom>
        </p:spPr>
      </p:pic>
      <p:sp>
        <p:nvSpPr>
          <p:cNvPr id="7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860624" y="2863861"/>
            <a:ext cx="3276000" cy="2044677"/>
          </a:xfrm>
        </p:spPr>
        <p:txBody>
          <a:bodyPr>
            <a:normAutofit/>
          </a:bodyPr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endParaRPr lang="en-JM" dirty="0"/>
          </a:p>
        </p:txBody>
      </p:sp>
    </p:spTree>
    <p:extLst>
      <p:ext uri="{BB962C8B-B14F-4D97-AF65-F5344CB8AC3E}">
        <p14:creationId xmlns:p14="http://schemas.microsoft.com/office/powerpoint/2010/main" val="2877273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endParaRPr lang="en-JM"/>
          </a:p>
        </p:txBody>
      </p:sp>
    </p:spTree>
    <p:extLst>
      <p:ext uri="{BB962C8B-B14F-4D97-AF65-F5344CB8AC3E}">
        <p14:creationId xmlns:p14="http://schemas.microsoft.com/office/powerpoint/2010/main" val="1328874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572000" cy="6858000"/>
          </a:xfrm>
        </p:spPr>
        <p:txBody>
          <a:bodyPr/>
          <a:lstStyle/>
          <a:p>
            <a:endParaRPr lang="en-JM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5"/>
          </p:nvPr>
        </p:nvSpPr>
        <p:spPr>
          <a:xfrm>
            <a:off x="5029200" y="2722032"/>
            <a:ext cx="3505200" cy="13208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100">
                <a:solidFill>
                  <a:schemeClr val="tx1">
                    <a:lumMod val="50000"/>
                    <a:lumOff val="50000"/>
                  </a:schemeClr>
                </a:solidFill>
                <a:latin typeface="Roboto Light"/>
                <a:cs typeface="Roboto Light"/>
              </a:defRPr>
            </a:lvl1pPr>
            <a:lvl2pPr marL="457200" indent="0">
              <a:buFontTx/>
              <a:buNone/>
              <a:defRPr sz="1100"/>
            </a:lvl2pPr>
            <a:lvl3pPr marL="914400" indent="0">
              <a:buFontTx/>
              <a:buNone/>
              <a:defRPr sz="1100"/>
            </a:lvl3pPr>
            <a:lvl4pPr marL="1371600" indent="0">
              <a:buFontTx/>
              <a:buNone/>
              <a:defRPr sz="1100"/>
            </a:lvl4pPr>
            <a:lvl5pPr marL="1828800" indent="0">
              <a:buFontTx/>
              <a:buNone/>
              <a:defRPr sz="1100"/>
            </a:lvl5pPr>
          </a:lstStyle>
          <a:p>
            <a:pPr lvl="0"/>
            <a:endParaRPr lang="en-JM" dirty="0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6"/>
          </p:nvPr>
        </p:nvSpPr>
        <p:spPr>
          <a:xfrm>
            <a:off x="5638800" y="4144434"/>
            <a:ext cx="2438400" cy="410633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0" indent="0">
              <a:buFontTx/>
              <a:buNone/>
              <a:defRPr sz="1100">
                <a:solidFill>
                  <a:schemeClr val="tx1">
                    <a:lumMod val="50000"/>
                    <a:lumOff val="50000"/>
                  </a:schemeClr>
                </a:solidFill>
                <a:latin typeface="Roboto Light"/>
                <a:cs typeface="Roboto Light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endParaRPr lang="en-JM" dirty="0"/>
          </a:p>
        </p:txBody>
      </p:sp>
      <p:sp>
        <p:nvSpPr>
          <p:cNvPr id="21" name="Content Placeholder 19"/>
          <p:cNvSpPr>
            <a:spLocks noGrp="1"/>
          </p:cNvSpPr>
          <p:nvPr>
            <p:ph sz="quarter" idx="17"/>
          </p:nvPr>
        </p:nvSpPr>
        <p:spPr>
          <a:xfrm>
            <a:off x="5638800" y="4749802"/>
            <a:ext cx="2438400" cy="620159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0" indent="0">
              <a:buFontTx/>
              <a:buNone/>
              <a:defRPr sz="1100">
                <a:solidFill>
                  <a:schemeClr val="tx1">
                    <a:lumMod val="50000"/>
                    <a:lumOff val="50000"/>
                  </a:schemeClr>
                </a:solidFill>
                <a:latin typeface="Roboto Light"/>
                <a:cs typeface="Roboto Light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endParaRPr lang="en-JM" dirty="0"/>
          </a:p>
        </p:txBody>
      </p:sp>
      <p:sp>
        <p:nvSpPr>
          <p:cNvPr id="23" name="Text Placeholder 22"/>
          <p:cNvSpPr>
            <a:spLocks noGrp="1"/>
          </p:cNvSpPr>
          <p:nvPr>
            <p:ph type="body" sz="quarter" idx="18"/>
          </p:nvPr>
        </p:nvSpPr>
        <p:spPr>
          <a:xfrm>
            <a:off x="5029200" y="2311405"/>
            <a:ext cx="3505200" cy="476249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400">
                <a:solidFill>
                  <a:schemeClr val="tx1"/>
                </a:solidFill>
                <a:latin typeface="Roboto Slab Bold"/>
                <a:ea typeface="Roboto Light"/>
                <a:cs typeface="Roboto Slab Bold"/>
              </a:defRPr>
            </a:lvl1pPr>
            <a:lvl2pPr marL="457200" indent="0">
              <a:buFontTx/>
              <a:buNone/>
              <a:defRPr sz="1300">
                <a:latin typeface="Open Sans" pitchFamily="34" charset="0"/>
                <a:ea typeface="Open Sans" pitchFamily="34" charset="0"/>
                <a:cs typeface="Open Sans" pitchFamily="34" charset="0"/>
              </a:defRPr>
            </a:lvl2pPr>
            <a:lvl3pPr marL="914400" indent="0">
              <a:buFontTx/>
              <a:buNone/>
              <a:defRPr sz="1300">
                <a:latin typeface="Open Sans" pitchFamily="34" charset="0"/>
                <a:ea typeface="Open Sans" pitchFamily="34" charset="0"/>
                <a:cs typeface="Open Sans" pitchFamily="34" charset="0"/>
              </a:defRPr>
            </a:lvl3pPr>
            <a:lvl4pPr marL="1371600" indent="0">
              <a:buFontTx/>
              <a:buNone/>
              <a:defRPr sz="1300">
                <a:latin typeface="Open Sans" pitchFamily="34" charset="0"/>
                <a:ea typeface="Open Sans" pitchFamily="34" charset="0"/>
                <a:cs typeface="Open Sans" pitchFamily="34" charset="0"/>
              </a:defRPr>
            </a:lvl4pPr>
            <a:lvl5pPr marL="1828800" indent="0">
              <a:buFontTx/>
              <a:buNone/>
              <a:defRPr sz="1300">
                <a:latin typeface="Open Sans" pitchFamily="34" charset="0"/>
                <a:ea typeface="Open Sans" pitchFamily="34" charset="0"/>
                <a:cs typeface="Open Sans" pitchFamily="34" charset="0"/>
              </a:defRPr>
            </a:lvl5pPr>
          </a:lstStyle>
          <a:p>
            <a:pPr lvl="0"/>
            <a:endParaRPr lang="en-JM" dirty="0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4953000" y="584200"/>
            <a:ext cx="3048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</p:spTree>
    <p:extLst>
      <p:ext uri="{BB962C8B-B14F-4D97-AF65-F5344CB8AC3E}">
        <p14:creationId xmlns:p14="http://schemas.microsoft.com/office/powerpoint/2010/main" val="1407023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19800" cy="6858000"/>
          </a:xfrm>
        </p:spPr>
        <p:txBody>
          <a:bodyPr/>
          <a:lstStyle/>
          <a:p>
            <a:endParaRPr lang="en-JM"/>
          </a:p>
        </p:txBody>
      </p:sp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6324600" y="863600"/>
            <a:ext cx="1676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</p:spTree>
    <p:extLst>
      <p:ext uri="{BB962C8B-B14F-4D97-AF65-F5344CB8AC3E}">
        <p14:creationId xmlns:p14="http://schemas.microsoft.com/office/powerpoint/2010/main" val="840942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19800" cy="6858000"/>
          </a:xfrm>
        </p:spPr>
        <p:txBody>
          <a:bodyPr/>
          <a:lstStyle/>
          <a:p>
            <a:endParaRPr lang="en-JM"/>
          </a:p>
        </p:txBody>
      </p:sp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6324600" y="863600"/>
            <a:ext cx="1676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609600" y="4953000"/>
            <a:ext cx="1219200" cy="11176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1828800" y="4953000"/>
            <a:ext cx="1219200" cy="111760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3048000" y="4953000"/>
            <a:ext cx="1219200" cy="1117600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4267200" y="4953000"/>
            <a:ext cx="1219200" cy="11176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862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3"/>
          <p:cNvSpPr>
            <a:spLocks noGrp="1"/>
          </p:cNvSpPr>
          <p:nvPr>
            <p:ph type="pic" sz="quarter" idx="63"/>
          </p:nvPr>
        </p:nvSpPr>
        <p:spPr>
          <a:xfrm>
            <a:off x="0" y="2311401"/>
            <a:ext cx="4724400" cy="3860800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JM" dirty="0"/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66"/>
          </p:nvPr>
        </p:nvSpPr>
        <p:spPr>
          <a:xfrm>
            <a:off x="5475294" y="2895600"/>
            <a:ext cx="2994025" cy="1626424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100">
                <a:solidFill>
                  <a:schemeClr val="tx1">
                    <a:lumMod val="50000"/>
                    <a:lumOff val="50000"/>
                  </a:schemeClr>
                </a:solidFill>
                <a:latin typeface="Roboto Light"/>
                <a:cs typeface="Roboto Light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endParaRPr lang="en-JM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67"/>
          </p:nvPr>
        </p:nvSpPr>
        <p:spPr>
          <a:xfrm>
            <a:off x="5486403" y="2514602"/>
            <a:ext cx="1730375" cy="478367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>
                <a:solidFill>
                  <a:schemeClr val="tx1"/>
                </a:solidFill>
                <a:latin typeface="Roboto Slab Bold"/>
                <a:cs typeface="Roboto Slab Bold"/>
              </a:defRPr>
            </a:lvl1pPr>
            <a:lvl2pPr marL="457200" indent="0">
              <a:buFontTx/>
              <a:buNone/>
              <a:defRPr sz="1400">
                <a:latin typeface="Franklin Gothic Medium" pitchFamily="34" charset="0"/>
              </a:defRPr>
            </a:lvl2pPr>
            <a:lvl3pPr marL="914400" indent="0">
              <a:buFontTx/>
              <a:buNone/>
              <a:defRPr sz="1400">
                <a:latin typeface="Franklin Gothic Medium" pitchFamily="34" charset="0"/>
              </a:defRPr>
            </a:lvl3pPr>
            <a:lvl4pPr marL="1371600" indent="0">
              <a:buFontTx/>
              <a:buNone/>
              <a:defRPr sz="1400">
                <a:latin typeface="Franklin Gothic Medium" pitchFamily="34" charset="0"/>
              </a:defRPr>
            </a:lvl4pPr>
            <a:lvl5pPr marL="1828800" indent="0">
              <a:buFontTx/>
              <a:buNone/>
              <a:defRPr sz="1400">
                <a:latin typeface="Franklin Gothic Medium" pitchFamily="34" charset="0"/>
              </a:defRPr>
            </a:lvl5pPr>
          </a:lstStyle>
          <a:p>
            <a:pPr lvl="0"/>
            <a:endParaRPr lang="en-JM" dirty="0"/>
          </a:p>
        </p:txBody>
      </p:sp>
      <p:sp>
        <p:nvSpPr>
          <p:cNvPr id="12" name="Text Placeholder 17"/>
          <p:cNvSpPr>
            <a:spLocks noGrp="1"/>
          </p:cNvSpPr>
          <p:nvPr>
            <p:ph type="body" sz="quarter" idx="24"/>
          </p:nvPr>
        </p:nvSpPr>
        <p:spPr>
          <a:xfrm>
            <a:off x="533400" y="558801"/>
            <a:ext cx="5029200" cy="431800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1500" b="0" kern="0" spc="0">
                <a:solidFill>
                  <a:schemeClr val="tx1"/>
                </a:solidFill>
                <a:latin typeface="Roboto Light"/>
                <a:ea typeface="Roboto Light"/>
                <a:cs typeface="Roboto Light"/>
              </a:defRPr>
            </a:lvl1pPr>
            <a:lvl2pPr marL="457200" indent="0">
              <a:buFontTx/>
              <a:buNone/>
              <a:defRPr sz="1050">
                <a:latin typeface="Mission Gothic Regular" pitchFamily="50" charset="0"/>
              </a:defRPr>
            </a:lvl2pPr>
            <a:lvl3pPr marL="914400" indent="0">
              <a:buFontTx/>
              <a:buNone/>
              <a:defRPr sz="1050">
                <a:latin typeface="Mission Gothic Regular" pitchFamily="50" charset="0"/>
              </a:defRPr>
            </a:lvl3pPr>
            <a:lvl4pPr marL="1371600" indent="0">
              <a:buFontTx/>
              <a:buNone/>
              <a:defRPr sz="1050">
                <a:latin typeface="Mission Gothic Regular" pitchFamily="50" charset="0"/>
              </a:defRPr>
            </a:lvl4pPr>
            <a:lvl5pPr marL="1828800" indent="0">
              <a:buFontTx/>
              <a:buNone/>
              <a:defRPr sz="1050">
                <a:latin typeface="Mission Gothic Regular" pitchFamily="50" charset="0"/>
              </a:defRPr>
            </a:lvl5pPr>
          </a:lstStyle>
          <a:p>
            <a:pPr lvl="0"/>
            <a:endParaRPr lang="en-JM" dirty="0"/>
          </a:p>
        </p:txBody>
      </p: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533400" y="515231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</p:spTree>
    <p:extLst>
      <p:ext uri="{BB962C8B-B14F-4D97-AF65-F5344CB8AC3E}">
        <p14:creationId xmlns:p14="http://schemas.microsoft.com/office/powerpoint/2010/main" val="98135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522866" y="508000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b="0" i="0" spc="-150">
                <a:gradFill flip="none" rotWithShape="1">
                  <a:gsLst>
                    <a:gs pos="0">
                      <a:schemeClr val="accent1"/>
                    </a:gs>
                    <a:gs pos="100000">
                      <a:schemeClr val="accent4"/>
                    </a:gs>
                    <a:gs pos="50000">
                      <a:schemeClr val="accent2"/>
                    </a:gs>
                    <a:gs pos="75000">
                      <a:schemeClr val="accent3"/>
                    </a:gs>
                  </a:gsLst>
                  <a:lin ang="0" scaled="1"/>
                  <a:tileRect/>
                </a:gradFill>
                <a:latin typeface="Roboto Slab Bold"/>
                <a:cs typeface="Roboto Slab Bold"/>
              </a:defRPr>
            </a:lvl1pPr>
          </a:lstStyle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22" name="Picture Placeholder 21"/>
          <p:cNvSpPr>
            <a:spLocks noGrp="1"/>
          </p:cNvSpPr>
          <p:nvPr>
            <p:ph type="pic" sz="quarter" idx="25"/>
          </p:nvPr>
        </p:nvSpPr>
        <p:spPr>
          <a:xfrm>
            <a:off x="0" y="2311401"/>
            <a:ext cx="1295400" cy="1631200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en-US"/>
          </a:p>
        </p:txBody>
      </p:sp>
      <p:sp>
        <p:nvSpPr>
          <p:cNvPr id="24" name="Picture Placeholder 21"/>
          <p:cNvSpPr>
            <a:spLocks noGrp="1"/>
          </p:cNvSpPr>
          <p:nvPr>
            <p:ph type="pic" sz="quarter" idx="27"/>
          </p:nvPr>
        </p:nvSpPr>
        <p:spPr>
          <a:xfrm>
            <a:off x="2616200" y="2311401"/>
            <a:ext cx="1295400" cy="1631200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en-US"/>
          </a:p>
        </p:txBody>
      </p:sp>
      <p:sp>
        <p:nvSpPr>
          <p:cNvPr id="26" name="Picture Placeholder 21"/>
          <p:cNvSpPr>
            <a:spLocks noGrp="1"/>
          </p:cNvSpPr>
          <p:nvPr>
            <p:ph type="pic" sz="quarter" idx="29"/>
          </p:nvPr>
        </p:nvSpPr>
        <p:spPr>
          <a:xfrm>
            <a:off x="5232400" y="2311401"/>
            <a:ext cx="1295400" cy="1631200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Picture Placeholder 21"/>
          <p:cNvSpPr>
            <a:spLocks noGrp="1"/>
          </p:cNvSpPr>
          <p:nvPr>
            <p:ph type="pic" sz="quarter" idx="31"/>
          </p:nvPr>
        </p:nvSpPr>
        <p:spPr>
          <a:xfrm>
            <a:off x="7848600" y="2311401"/>
            <a:ext cx="1295400" cy="1631200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en-US"/>
          </a:p>
        </p:txBody>
      </p:sp>
      <p:sp>
        <p:nvSpPr>
          <p:cNvPr id="30" name="Picture Placeholder 21"/>
          <p:cNvSpPr>
            <a:spLocks noGrp="1"/>
          </p:cNvSpPr>
          <p:nvPr>
            <p:ph type="pic" sz="quarter" idx="33"/>
          </p:nvPr>
        </p:nvSpPr>
        <p:spPr>
          <a:xfrm>
            <a:off x="1308100" y="3942600"/>
            <a:ext cx="1295400" cy="1631200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en-US"/>
          </a:p>
        </p:txBody>
      </p:sp>
      <p:sp>
        <p:nvSpPr>
          <p:cNvPr id="32" name="Picture Placeholder 21"/>
          <p:cNvSpPr>
            <a:spLocks noGrp="1"/>
          </p:cNvSpPr>
          <p:nvPr>
            <p:ph type="pic" sz="quarter" idx="35"/>
          </p:nvPr>
        </p:nvSpPr>
        <p:spPr>
          <a:xfrm>
            <a:off x="3924300" y="3942600"/>
            <a:ext cx="1295400" cy="1631200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en-US"/>
          </a:p>
        </p:txBody>
      </p:sp>
      <p:sp>
        <p:nvSpPr>
          <p:cNvPr id="34" name="Picture Placeholder 21"/>
          <p:cNvSpPr>
            <a:spLocks noGrp="1"/>
          </p:cNvSpPr>
          <p:nvPr>
            <p:ph type="pic" sz="quarter" idx="37"/>
          </p:nvPr>
        </p:nvSpPr>
        <p:spPr>
          <a:xfrm>
            <a:off x="6540500" y="3942600"/>
            <a:ext cx="1295400" cy="1631200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en-US"/>
          </a:p>
        </p:txBody>
      </p:sp>
      <p:sp>
        <p:nvSpPr>
          <p:cNvPr id="11" name="Text Placeholder 17"/>
          <p:cNvSpPr>
            <a:spLocks noGrp="1"/>
          </p:cNvSpPr>
          <p:nvPr>
            <p:ph type="body" sz="quarter" idx="24"/>
          </p:nvPr>
        </p:nvSpPr>
        <p:spPr>
          <a:xfrm>
            <a:off x="533400" y="558801"/>
            <a:ext cx="5029200" cy="431800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1500" b="0" kern="0" spc="0">
                <a:solidFill>
                  <a:schemeClr val="tx1"/>
                </a:solidFill>
                <a:latin typeface="Roboto Light"/>
                <a:ea typeface="Roboto Light"/>
                <a:cs typeface="Roboto Light"/>
              </a:defRPr>
            </a:lvl1pPr>
            <a:lvl2pPr marL="457200" indent="0">
              <a:buFontTx/>
              <a:buNone/>
              <a:defRPr sz="1050">
                <a:latin typeface="Mission Gothic Regular" pitchFamily="50" charset="0"/>
              </a:defRPr>
            </a:lvl2pPr>
            <a:lvl3pPr marL="914400" indent="0">
              <a:buFontTx/>
              <a:buNone/>
              <a:defRPr sz="1050">
                <a:latin typeface="Mission Gothic Regular" pitchFamily="50" charset="0"/>
              </a:defRPr>
            </a:lvl3pPr>
            <a:lvl4pPr marL="1371600" indent="0">
              <a:buFontTx/>
              <a:buNone/>
              <a:defRPr sz="1050">
                <a:latin typeface="Mission Gothic Regular" pitchFamily="50" charset="0"/>
              </a:defRPr>
            </a:lvl4pPr>
            <a:lvl5pPr marL="1828800" indent="0">
              <a:buFontTx/>
              <a:buNone/>
              <a:defRPr sz="1050">
                <a:latin typeface="Mission Gothic Regular" pitchFamily="50" charset="0"/>
              </a:defRPr>
            </a:lvl5pPr>
          </a:lstStyle>
          <a:p>
            <a:pPr lvl="0"/>
            <a:endParaRPr lang="en-JM" dirty="0"/>
          </a:p>
        </p:txBody>
      </p:sp>
    </p:spTree>
    <p:extLst>
      <p:ext uri="{BB962C8B-B14F-4D97-AF65-F5344CB8AC3E}">
        <p14:creationId xmlns:p14="http://schemas.microsoft.com/office/powerpoint/2010/main" val="1658411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3"/>
          <p:cNvSpPr>
            <a:spLocks noGrp="1"/>
          </p:cNvSpPr>
          <p:nvPr>
            <p:ph type="pic" sz="quarter" idx="63"/>
          </p:nvPr>
        </p:nvSpPr>
        <p:spPr>
          <a:xfrm>
            <a:off x="0" y="2006601"/>
            <a:ext cx="9144000" cy="2844800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JM" dirty="0"/>
          </a:p>
        </p:txBody>
      </p:sp>
      <p:sp>
        <p:nvSpPr>
          <p:cNvPr id="8" name="Text Placeholder 17"/>
          <p:cNvSpPr>
            <a:spLocks noGrp="1"/>
          </p:cNvSpPr>
          <p:nvPr>
            <p:ph type="body" sz="quarter" idx="24"/>
          </p:nvPr>
        </p:nvSpPr>
        <p:spPr>
          <a:xfrm>
            <a:off x="533400" y="558801"/>
            <a:ext cx="5029200" cy="431800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1500" b="0" kern="0" spc="0">
                <a:solidFill>
                  <a:schemeClr val="tx1"/>
                </a:solidFill>
                <a:latin typeface="Roboto Light"/>
                <a:ea typeface="Roboto Light"/>
                <a:cs typeface="Roboto Light"/>
              </a:defRPr>
            </a:lvl1pPr>
            <a:lvl2pPr marL="457200" indent="0">
              <a:buFontTx/>
              <a:buNone/>
              <a:defRPr sz="1050">
                <a:latin typeface="Mission Gothic Regular" pitchFamily="50" charset="0"/>
              </a:defRPr>
            </a:lvl2pPr>
            <a:lvl3pPr marL="914400" indent="0">
              <a:buFontTx/>
              <a:buNone/>
              <a:defRPr sz="1050">
                <a:latin typeface="Mission Gothic Regular" pitchFamily="50" charset="0"/>
              </a:defRPr>
            </a:lvl3pPr>
            <a:lvl4pPr marL="1371600" indent="0">
              <a:buFontTx/>
              <a:buNone/>
              <a:defRPr sz="1050">
                <a:latin typeface="Mission Gothic Regular" pitchFamily="50" charset="0"/>
              </a:defRPr>
            </a:lvl4pPr>
            <a:lvl5pPr marL="1828800" indent="0">
              <a:buFontTx/>
              <a:buNone/>
              <a:defRPr sz="1050">
                <a:latin typeface="Mission Gothic Regular" pitchFamily="50" charset="0"/>
              </a:defRPr>
            </a:lvl5pPr>
          </a:lstStyle>
          <a:p>
            <a:pPr lvl="0"/>
            <a:endParaRPr lang="en-JM" dirty="0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538642" y="508000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</p:spTree>
    <p:extLst>
      <p:ext uri="{BB962C8B-B14F-4D97-AF65-F5344CB8AC3E}">
        <p14:creationId xmlns:p14="http://schemas.microsoft.com/office/powerpoint/2010/main" val="4243209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3520322" y="1981199"/>
            <a:ext cx="2190904" cy="2808000"/>
          </a:xfrm>
        </p:spPr>
        <p:txBody>
          <a:bodyPr/>
          <a:lstStyle/>
          <a:p>
            <a:endParaRPr lang="en-JM"/>
          </a:p>
        </p:txBody>
      </p:sp>
    </p:spTree>
    <p:extLst>
      <p:ext uri="{BB962C8B-B14F-4D97-AF65-F5344CB8AC3E}">
        <p14:creationId xmlns:p14="http://schemas.microsoft.com/office/powerpoint/2010/main" val="1143295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7"/>
          <p:cNvSpPr>
            <a:spLocks noGrp="1"/>
          </p:cNvSpPr>
          <p:nvPr>
            <p:ph type="body" sz="quarter" idx="24"/>
          </p:nvPr>
        </p:nvSpPr>
        <p:spPr>
          <a:xfrm>
            <a:off x="533400" y="558801"/>
            <a:ext cx="5029200" cy="431800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1500" b="0" kern="0" spc="0">
                <a:solidFill>
                  <a:schemeClr val="tx1"/>
                </a:solidFill>
                <a:latin typeface="Roboto Light"/>
                <a:ea typeface="Roboto Light"/>
                <a:cs typeface="Roboto Light"/>
              </a:defRPr>
            </a:lvl1pPr>
            <a:lvl2pPr marL="457200" indent="0">
              <a:buFontTx/>
              <a:buNone/>
              <a:defRPr sz="1050">
                <a:latin typeface="Mission Gothic Regular" pitchFamily="50" charset="0"/>
              </a:defRPr>
            </a:lvl2pPr>
            <a:lvl3pPr marL="914400" indent="0">
              <a:buFontTx/>
              <a:buNone/>
              <a:defRPr sz="1050">
                <a:latin typeface="Mission Gothic Regular" pitchFamily="50" charset="0"/>
              </a:defRPr>
            </a:lvl3pPr>
            <a:lvl4pPr marL="1371600" indent="0">
              <a:buFontTx/>
              <a:buNone/>
              <a:defRPr sz="1050">
                <a:latin typeface="Mission Gothic Regular" pitchFamily="50" charset="0"/>
              </a:defRPr>
            </a:lvl4pPr>
            <a:lvl5pPr marL="1828800" indent="0">
              <a:buFontTx/>
              <a:buNone/>
              <a:defRPr sz="1050">
                <a:latin typeface="Mission Gothic Regular" pitchFamily="50" charset="0"/>
              </a:defRPr>
            </a:lvl5pPr>
          </a:lstStyle>
          <a:p>
            <a:pPr lvl="0"/>
            <a:endParaRPr lang="en-JM" dirty="0"/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533400" y="515395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  <p:pic>
        <p:nvPicPr>
          <p:cNvPr id="6" name="Picture 5" descr="iMac-Cinema-Monitor-Style-Mock-up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2514600"/>
            <a:ext cx="4267200" cy="3318663"/>
          </a:xfrm>
          <a:prstGeom prst="rect">
            <a:avLst/>
          </a:prstGeom>
        </p:spPr>
      </p:pic>
      <p:sp>
        <p:nvSpPr>
          <p:cNvPr id="7" name="Picture Placeholder 21"/>
          <p:cNvSpPr>
            <a:spLocks noGrp="1"/>
          </p:cNvSpPr>
          <p:nvPr>
            <p:ph type="pic" sz="quarter" idx="16"/>
          </p:nvPr>
        </p:nvSpPr>
        <p:spPr>
          <a:xfrm>
            <a:off x="2793124" y="2807526"/>
            <a:ext cx="3531476" cy="2207173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2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endParaRPr lang="en-JM"/>
          </a:p>
        </p:txBody>
      </p:sp>
    </p:spTree>
    <p:extLst>
      <p:ext uri="{BB962C8B-B14F-4D97-AF65-F5344CB8AC3E}">
        <p14:creationId xmlns:p14="http://schemas.microsoft.com/office/powerpoint/2010/main" val="2147333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7"/>
          <p:cNvSpPr>
            <a:spLocks noGrp="1"/>
          </p:cNvSpPr>
          <p:nvPr>
            <p:ph type="body" sz="quarter" idx="24"/>
          </p:nvPr>
        </p:nvSpPr>
        <p:spPr>
          <a:xfrm>
            <a:off x="533400" y="558801"/>
            <a:ext cx="5029200" cy="431800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1500" b="0" kern="0" spc="0">
                <a:solidFill>
                  <a:schemeClr val="tx1"/>
                </a:solidFill>
                <a:latin typeface="Roboto Light"/>
                <a:ea typeface="Roboto Light"/>
                <a:cs typeface="Roboto Light"/>
              </a:defRPr>
            </a:lvl1pPr>
            <a:lvl2pPr marL="457200" indent="0">
              <a:buFontTx/>
              <a:buNone/>
              <a:defRPr sz="1050">
                <a:latin typeface="Mission Gothic Regular" pitchFamily="50" charset="0"/>
              </a:defRPr>
            </a:lvl2pPr>
            <a:lvl3pPr marL="914400" indent="0">
              <a:buFontTx/>
              <a:buNone/>
              <a:defRPr sz="1050">
                <a:latin typeface="Mission Gothic Regular" pitchFamily="50" charset="0"/>
              </a:defRPr>
            </a:lvl3pPr>
            <a:lvl4pPr marL="1371600" indent="0">
              <a:buFontTx/>
              <a:buNone/>
              <a:defRPr sz="1050">
                <a:latin typeface="Mission Gothic Regular" pitchFamily="50" charset="0"/>
              </a:defRPr>
            </a:lvl4pPr>
            <a:lvl5pPr marL="1828800" indent="0">
              <a:buFontTx/>
              <a:buNone/>
              <a:defRPr sz="1050">
                <a:latin typeface="Mission Gothic Regular" pitchFamily="50" charset="0"/>
              </a:defRPr>
            </a:lvl5pPr>
          </a:lstStyle>
          <a:p>
            <a:pPr lvl="0"/>
            <a:endParaRPr lang="en-JM" dirty="0"/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533400" y="508000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  <p:pic>
        <p:nvPicPr>
          <p:cNvPr id="6" name="Picture 5" descr="iMac-Cinema-Monitor-Style-Mock-up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2624937"/>
            <a:ext cx="4267200" cy="3318663"/>
          </a:xfrm>
          <a:prstGeom prst="rect">
            <a:avLst/>
          </a:prstGeom>
        </p:spPr>
      </p:pic>
      <p:sp>
        <p:nvSpPr>
          <p:cNvPr id="7" name="Picture Placeholder 21"/>
          <p:cNvSpPr>
            <a:spLocks noGrp="1"/>
          </p:cNvSpPr>
          <p:nvPr>
            <p:ph type="pic" sz="quarter" idx="16"/>
          </p:nvPr>
        </p:nvSpPr>
        <p:spPr>
          <a:xfrm>
            <a:off x="4850524" y="2917863"/>
            <a:ext cx="3531476" cy="2207173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2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endParaRPr lang="en-JM"/>
          </a:p>
        </p:txBody>
      </p:sp>
    </p:spTree>
    <p:extLst>
      <p:ext uri="{BB962C8B-B14F-4D97-AF65-F5344CB8AC3E}">
        <p14:creationId xmlns:p14="http://schemas.microsoft.com/office/powerpoint/2010/main" val="1222210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7"/>
          <p:cNvSpPr>
            <a:spLocks noGrp="1"/>
          </p:cNvSpPr>
          <p:nvPr>
            <p:ph type="body" sz="quarter" idx="24"/>
          </p:nvPr>
        </p:nvSpPr>
        <p:spPr>
          <a:xfrm>
            <a:off x="533400" y="558801"/>
            <a:ext cx="5029200" cy="431800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1500" b="0" kern="0" spc="0">
                <a:solidFill>
                  <a:schemeClr val="tx1"/>
                </a:solidFill>
                <a:latin typeface="Roboto Light"/>
                <a:ea typeface="Roboto Light"/>
                <a:cs typeface="Roboto Light"/>
              </a:defRPr>
            </a:lvl1pPr>
            <a:lvl2pPr marL="457200" indent="0">
              <a:buFontTx/>
              <a:buNone/>
              <a:defRPr sz="1050">
                <a:latin typeface="Mission Gothic Regular" pitchFamily="50" charset="0"/>
              </a:defRPr>
            </a:lvl2pPr>
            <a:lvl3pPr marL="914400" indent="0">
              <a:buFontTx/>
              <a:buNone/>
              <a:defRPr sz="1050">
                <a:latin typeface="Mission Gothic Regular" pitchFamily="50" charset="0"/>
              </a:defRPr>
            </a:lvl3pPr>
            <a:lvl4pPr marL="1371600" indent="0">
              <a:buFontTx/>
              <a:buNone/>
              <a:defRPr sz="1050">
                <a:latin typeface="Mission Gothic Regular" pitchFamily="50" charset="0"/>
              </a:defRPr>
            </a:lvl4pPr>
            <a:lvl5pPr marL="1828800" indent="0">
              <a:buFontTx/>
              <a:buNone/>
              <a:defRPr sz="1050">
                <a:latin typeface="Mission Gothic Regular" pitchFamily="50" charset="0"/>
              </a:defRPr>
            </a:lvl5pPr>
          </a:lstStyle>
          <a:p>
            <a:pPr lvl="0"/>
            <a:endParaRPr lang="en-JM" dirty="0"/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533400" y="508000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  <p:pic>
        <p:nvPicPr>
          <p:cNvPr id="6" name="Picture 5" descr="iMac-Cinema-Monitor-Style-Mock-up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2396337"/>
            <a:ext cx="4267200" cy="3318663"/>
          </a:xfrm>
          <a:prstGeom prst="rect">
            <a:avLst/>
          </a:prstGeom>
        </p:spPr>
      </p:pic>
      <p:sp>
        <p:nvSpPr>
          <p:cNvPr id="7" name="Picture Placeholder 21"/>
          <p:cNvSpPr>
            <a:spLocks noGrp="1"/>
          </p:cNvSpPr>
          <p:nvPr>
            <p:ph type="pic" sz="quarter" idx="16"/>
          </p:nvPr>
        </p:nvSpPr>
        <p:spPr>
          <a:xfrm>
            <a:off x="2793124" y="2689263"/>
            <a:ext cx="3531476" cy="2207173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2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endParaRPr lang="en-JM"/>
          </a:p>
        </p:txBody>
      </p:sp>
    </p:spTree>
    <p:extLst>
      <p:ext uri="{BB962C8B-B14F-4D97-AF65-F5344CB8AC3E}">
        <p14:creationId xmlns:p14="http://schemas.microsoft.com/office/powerpoint/2010/main" val="3991689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9"/>
          <p:cNvSpPr>
            <a:spLocks noGrp="1"/>
          </p:cNvSpPr>
          <p:nvPr>
            <p:ph type="pic" sz="quarter" idx="64"/>
          </p:nvPr>
        </p:nvSpPr>
        <p:spPr>
          <a:xfrm>
            <a:off x="3733800" y="2266950"/>
            <a:ext cx="1655999" cy="2895600"/>
          </a:xfrm>
        </p:spPr>
        <p:txBody>
          <a:bodyPr/>
          <a:lstStyle/>
          <a:p>
            <a:endParaRPr lang="en-JM" dirty="0"/>
          </a:p>
        </p:txBody>
      </p:sp>
    </p:spTree>
    <p:extLst>
      <p:ext uri="{BB962C8B-B14F-4D97-AF65-F5344CB8AC3E}">
        <p14:creationId xmlns:p14="http://schemas.microsoft.com/office/powerpoint/2010/main" val="1324071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7"/>
          <p:cNvSpPr>
            <a:spLocks noGrp="1"/>
          </p:cNvSpPr>
          <p:nvPr>
            <p:ph type="body" sz="quarter" idx="24"/>
          </p:nvPr>
        </p:nvSpPr>
        <p:spPr>
          <a:xfrm>
            <a:off x="533400" y="558801"/>
            <a:ext cx="5029200" cy="431800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1500" b="0" kern="0" spc="0">
                <a:solidFill>
                  <a:schemeClr val="tx1"/>
                </a:solidFill>
                <a:latin typeface="Roboto Light"/>
                <a:ea typeface="Roboto Light"/>
                <a:cs typeface="Roboto Light"/>
              </a:defRPr>
            </a:lvl1pPr>
            <a:lvl2pPr marL="457200" indent="0">
              <a:buFontTx/>
              <a:buNone/>
              <a:defRPr sz="1050">
                <a:latin typeface="Mission Gothic Regular" pitchFamily="50" charset="0"/>
              </a:defRPr>
            </a:lvl2pPr>
            <a:lvl3pPr marL="914400" indent="0">
              <a:buFontTx/>
              <a:buNone/>
              <a:defRPr sz="1050">
                <a:latin typeface="Mission Gothic Regular" pitchFamily="50" charset="0"/>
              </a:defRPr>
            </a:lvl3pPr>
            <a:lvl4pPr marL="1371600" indent="0">
              <a:buFontTx/>
              <a:buNone/>
              <a:defRPr sz="1050">
                <a:latin typeface="Mission Gothic Regular" pitchFamily="50" charset="0"/>
              </a:defRPr>
            </a:lvl4pPr>
            <a:lvl5pPr marL="1828800" indent="0">
              <a:buFontTx/>
              <a:buNone/>
              <a:defRPr sz="1050">
                <a:latin typeface="Mission Gothic Regular" pitchFamily="50" charset="0"/>
              </a:defRPr>
            </a:lvl5pPr>
          </a:lstStyle>
          <a:p>
            <a:pPr lvl="0"/>
            <a:endParaRPr lang="en-JM" dirty="0"/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530754" y="508000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9" name="Picture Placeholder 19"/>
          <p:cNvSpPr>
            <a:spLocks noGrp="1"/>
          </p:cNvSpPr>
          <p:nvPr>
            <p:ph type="pic" sz="quarter" idx="64"/>
          </p:nvPr>
        </p:nvSpPr>
        <p:spPr>
          <a:xfrm>
            <a:off x="4666949" y="3143250"/>
            <a:ext cx="1276651" cy="2232291"/>
          </a:xfrm>
        </p:spPr>
        <p:txBody>
          <a:bodyPr/>
          <a:lstStyle/>
          <a:p>
            <a:endParaRPr lang="en-JM" dirty="0"/>
          </a:p>
        </p:txBody>
      </p:sp>
      <p:sp>
        <p:nvSpPr>
          <p:cNvPr id="13" name="Picture Placeholder 19"/>
          <p:cNvSpPr>
            <a:spLocks noGrp="1"/>
          </p:cNvSpPr>
          <p:nvPr>
            <p:ph type="pic" sz="quarter" idx="65"/>
          </p:nvPr>
        </p:nvSpPr>
        <p:spPr>
          <a:xfrm>
            <a:off x="3066749" y="3143250"/>
            <a:ext cx="1276651" cy="2232291"/>
          </a:xfrm>
        </p:spPr>
        <p:txBody>
          <a:bodyPr/>
          <a:lstStyle/>
          <a:p>
            <a:endParaRPr lang="en-JM" dirty="0"/>
          </a:p>
        </p:txBody>
      </p:sp>
    </p:spTree>
    <p:extLst>
      <p:ext uri="{BB962C8B-B14F-4D97-AF65-F5344CB8AC3E}">
        <p14:creationId xmlns:p14="http://schemas.microsoft.com/office/powerpoint/2010/main" val="543334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19"/>
          <p:cNvSpPr>
            <a:spLocks noGrp="1"/>
          </p:cNvSpPr>
          <p:nvPr>
            <p:ph type="pic" sz="quarter" idx="65"/>
          </p:nvPr>
        </p:nvSpPr>
        <p:spPr>
          <a:xfrm>
            <a:off x="817200" y="3222001"/>
            <a:ext cx="2196000" cy="3635999"/>
          </a:xfrm>
        </p:spPr>
        <p:txBody>
          <a:bodyPr/>
          <a:lstStyle/>
          <a:p>
            <a:endParaRPr lang="en-JM" dirty="0"/>
          </a:p>
        </p:txBody>
      </p:sp>
      <p:sp>
        <p:nvSpPr>
          <p:cNvPr id="10" name="Text Placeholder 17"/>
          <p:cNvSpPr>
            <a:spLocks noGrp="1"/>
          </p:cNvSpPr>
          <p:nvPr>
            <p:ph type="body" sz="quarter" idx="24"/>
          </p:nvPr>
        </p:nvSpPr>
        <p:spPr>
          <a:xfrm>
            <a:off x="533400" y="558801"/>
            <a:ext cx="5029200" cy="431800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1500" b="0" kern="0" spc="0">
                <a:solidFill>
                  <a:schemeClr val="tx1"/>
                </a:solidFill>
                <a:latin typeface="Roboto Light"/>
                <a:ea typeface="Roboto Light"/>
                <a:cs typeface="Roboto Light"/>
              </a:defRPr>
            </a:lvl1pPr>
            <a:lvl2pPr marL="457200" indent="0">
              <a:buFontTx/>
              <a:buNone/>
              <a:defRPr sz="1050">
                <a:latin typeface="Mission Gothic Regular" pitchFamily="50" charset="0"/>
              </a:defRPr>
            </a:lvl2pPr>
            <a:lvl3pPr marL="914400" indent="0">
              <a:buFontTx/>
              <a:buNone/>
              <a:defRPr sz="1050">
                <a:latin typeface="Mission Gothic Regular" pitchFamily="50" charset="0"/>
              </a:defRPr>
            </a:lvl3pPr>
            <a:lvl4pPr marL="1371600" indent="0">
              <a:buFontTx/>
              <a:buNone/>
              <a:defRPr sz="1050">
                <a:latin typeface="Mission Gothic Regular" pitchFamily="50" charset="0"/>
              </a:defRPr>
            </a:lvl4pPr>
            <a:lvl5pPr marL="1828800" indent="0">
              <a:buFontTx/>
              <a:buNone/>
              <a:defRPr sz="1050">
                <a:latin typeface="Mission Gothic Regular" pitchFamily="50" charset="0"/>
              </a:defRPr>
            </a:lvl5pPr>
          </a:lstStyle>
          <a:p>
            <a:pPr lvl="0"/>
            <a:endParaRPr lang="en-JM" dirty="0"/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533400" y="508000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</p:spTree>
    <p:extLst>
      <p:ext uri="{BB962C8B-B14F-4D97-AF65-F5344CB8AC3E}">
        <p14:creationId xmlns:p14="http://schemas.microsoft.com/office/powerpoint/2010/main" val="120155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Placeholder 17"/>
          <p:cNvSpPr>
            <a:spLocks noGrp="1"/>
          </p:cNvSpPr>
          <p:nvPr>
            <p:ph type="body" sz="quarter" idx="24"/>
          </p:nvPr>
        </p:nvSpPr>
        <p:spPr>
          <a:xfrm>
            <a:off x="4038600" y="1016001"/>
            <a:ext cx="2362200" cy="431800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1500" b="0" kern="0" spc="0">
                <a:solidFill>
                  <a:schemeClr val="tx1"/>
                </a:solidFill>
                <a:latin typeface="Roboto Light"/>
                <a:ea typeface="Roboto Light"/>
                <a:cs typeface="Roboto Light"/>
              </a:defRPr>
            </a:lvl1pPr>
            <a:lvl2pPr marL="457200" indent="0">
              <a:buFontTx/>
              <a:buNone/>
              <a:defRPr sz="1050">
                <a:latin typeface="Mission Gothic Regular" pitchFamily="50" charset="0"/>
              </a:defRPr>
            </a:lvl2pPr>
            <a:lvl3pPr marL="914400" indent="0">
              <a:buFontTx/>
              <a:buNone/>
              <a:defRPr sz="1050">
                <a:latin typeface="Mission Gothic Regular" pitchFamily="50" charset="0"/>
              </a:defRPr>
            </a:lvl3pPr>
            <a:lvl4pPr marL="1371600" indent="0">
              <a:buFontTx/>
              <a:buNone/>
              <a:defRPr sz="1050">
                <a:latin typeface="Mission Gothic Regular" pitchFamily="50" charset="0"/>
              </a:defRPr>
            </a:lvl4pPr>
            <a:lvl5pPr marL="1828800" indent="0">
              <a:buFontTx/>
              <a:buNone/>
              <a:defRPr sz="1050">
                <a:latin typeface="Mission Gothic Regular" pitchFamily="50" charset="0"/>
              </a:defRPr>
            </a:lvl5pPr>
          </a:lstStyle>
          <a:p>
            <a:pPr lvl="0"/>
            <a:endParaRPr lang="en-JM" dirty="0"/>
          </a:p>
        </p:txBody>
      </p:sp>
      <p:sp>
        <p:nvSpPr>
          <p:cNvPr id="11" name="Picture Placeholder 19"/>
          <p:cNvSpPr>
            <a:spLocks noGrp="1"/>
          </p:cNvSpPr>
          <p:nvPr>
            <p:ph type="pic" sz="quarter" idx="64"/>
          </p:nvPr>
        </p:nvSpPr>
        <p:spPr>
          <a:xfrm>
            <a:off x="896458" y="1573204"/>
            <a:ext cx="1974591" cy="3455996"/>
          </a:xfrm>
        </p:spPr>
        <p:txBody>
          <a:bodyPr/>
          <a:lstStyle/>
          <a:p>
            <a:endParaRPr lang="en-JM" dirty="0"/>
          </a:p>
        </p:txBody>
      </p:sp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038600" y="1231900"/>
            <a:ext cx="4038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</p:spTree>
    <p:extLst>
      <p:ext uri="{BB962C8B-B14F-4D97-AF65-F5344CB8AC3E}">
        <p14:creationId xmlns:p14="http://schemas.microsoft.com/office/powerpoint/2010/main" val="3367651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7"/>
          <p:cNvSpPr txBox="1">
            <a:spLocks/>
          </p:cNvSpPr>
          <p:nvPr userDrawn="1"/>
        </p:nvSpPr>
        <p:spPr>
          <a:xfrm>
            <a:off x="3" y="0"/>
            <a:ext cx="9143999" cy="4241800"/>
          </a:xfrm>
          <a:prstGeom prst="rect">
            <a:avLst/>
          </a:prstGeom>
          <a:solidFill>
            <a:schemeClr val="accent1"/>
          </a:solidFill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bg1">
                    <a:lumMod val="65000"/>
                  </a:schemeClr>
                </a:solidFill>
                <a:latin typeface="Calibri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bg1">
                    <a:lumMod val="65000"/>
                  </a:schemeClr>
                </a:solidFill>
                <a:latin typeface="Calibri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bg1">
                    <a:lumMod val="65000"/>
                  </a:schemeClr>
                </a:solidFill>
                <a:latin typeface="Calibri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100" kern="1200">
                <a:solidFill>
                  <a:schemeClr val="bg1">
                    <a:lumMod val="65000"/>
                  </a:schemeClr>
                </a:solidFill>
                <a:latin typeface="Calibri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100" kern="1200">
                <a:solidFill>
                  <a:schemeClr val="bg1">
                    <a:lumMod val="65000"/>
                  </a:schemeClr>
                </a:solidFill>
                <a:latin typeface="Calibri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US" sz="800" dirty="0">
              <a:solidFill>
                <a:srgbClr val="FFFFFF"/>
              </a:solidFill>
              <a:latin typeface="Roboto Light"/>
              <a:cs typeface="Roboto Light"/>
            </a:endParaRPr>
          </a:p>
        </p:txBody>
      </p:sp>
      <p:sp>
        <p:nvSpPr>
          <p:cNvPr id="9" name="Text Placeholder 17"/>
          <p:cNvSpPr>
            <a:spLocks noGrp="1"/>
          </p:cNvSpPr>
          <p:nvPr>
            <p:ph type="body" sz="quarter" idx="24"/>
          </p:nvPr>
        </p:nvSpPr>
        <p:spPr>
          <a:xfrm>
            <a:off x="4038600" y="1016001"/>
            <a:ext cx="2362200" cy="431800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1500" b="0" kern="0" spc="0">
                <a:solidFill>
                  <a:schemeClr val="bg1"/>
                </a:solidFill>
                <a:latin typeface="Roboto Light"/>
                <a:ea typeface="Roboto Light"/>
                <a:cs typeface="Roboto Light"/>
              </a:defRPr>
            </a:lvl1pPr>
            <a:lvl2pPr marL="457200" indent="0">
              <a:buFontTx/>
              <a:buNone/>
              <a:defRPr sz="1050">
                <a:latin typeface="Mission Gothic Regular" pitchFamily="50" charset="0"/>
              </a:defRPr>
            </a:lvl2pPr>
            <a:lvl3pPr marL="914400" indent="0">
              <a:buFontTx/>
              <a:buNone/>
              <a:defRPr sz="1050">
                <a:latin typeface="Mission Gothic Regular" pitchFamily="50" charset="0"/>
              </a:defRPr>
            </a:lvl3pPr>
            <a:lvl4pPr marL="1371600" indent="0">
              <a:buFontTx/>
              <a:buNone/>
              <a:defRPr sz="1050">
                <a:latin typeface="Mission Gothic Regular" pitchFamily="50" charset="0"/>
              </a:defRPr>
            </a:lvl4pPr>
            <a:lvl5pPr marL="1828800" indent="0">
              <a:buFontTx/>
              <a:buNone/>
              <a:defRPr sz="1050">
                <a:latin typeface="Mission Gothic Regular" pitchFamily="50" charset="0"/>
              </a:defRPr>
            </a:lvl5pPr>
          </a:lstStyle>
          <a:p>
            <a:pPr lvl="0"/>
            <a:endParaRPr lang="en-JM" dirty="0"/>
          </a:p>
        </p:txBody>
      </p:sp>
      <p:sp>
        <p:nvSpPr>
          <p:cNvPr id="11" name="Picture Placeholder 19"/>
          <p:cNvSpPr>
            <a:spLocks noGrp="1"/>
          </p:cNvSpPr>
          <p:nvPr>
            <p:ph type="pic" sz="quarter" idx="64"/>
          </p:nvPr>
        </p:nvSpPr>
        <p:spPr>
          <a:xfrm>
            <a:off x="1041276" y="1557086"/>
            <a:ext cx="1973398" cy="3505201"/>
          </a:xfrm>
        </p:spPr>
        <p:txBody>
          <a:bodyPr/>
          <a:lstStyle/>
          <a:p>
            <a:endParaRPr lang="en-JM" dirty="0"/>
          </a:p>
        </p:txBody>
      </p:sp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038600" y="1231900"/>
            <a:ext cx="4038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JM" dirty="0"/>
          </a:p>
        </p:txBody>
      </p:sp>
    </p:spTree>
    <p:extLst>
      <p:ext uri="{BB962C8B-B14F-4D97-AF65-F5344CB8AC3E}">
        <p14:creationId xmlns:p14="http://schemas.microsoft.com/office/powerpoint/2010/main" val="1044217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8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8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4" dur="8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nimBg="1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530754" y="508000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b="0" i="0" spc="-150">
                <a:gradFill flip="none" rotWithShape="1">
                  <a:gsLst>
                    <a:gs pos="0">
                      <a:schemeClr val="accent1"/>
                    </a:gs>
                    <a:gs pos="100000">
                      <a:schemeClr val="accent4"/>
                    </a:gs>
                    <a:gs pos="50000">
                      <a:schemeClr val="accent2"/>
                    </a:gs>
                    <a:gs pos="75000">
                      <a:schemeClr val="accent3"/>
                    </a:gs>
                  </a:gsLst>
                  <a:lin ang="0" scaled="1"/>
                  <a:tileRect/>
                </a:gradFill>
                <a:latin typeface="Roboto Slab Bold"/>
                <a:cs typeface="Roboto Slab Bold"/>
              </a:defRPr>
            </a:lvl1pPr>
          </a:lstStyle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24" name="Picture Placeholder 21"/>
          <p:cNvSpPr>
            <a:spLocks noGrp="1"/>
          </p:cNvSpPr>
          <p:nvPr>
            <p:ph type="pic" sz="quarter" idx="27"/>
          </p:nvPr>
        </p:nvSpPr>
        <p:spPr>
          <a:xfrm>
            <a:off x="2209800" y="2102601"/>
            <a:ext cx="1537454" cy="1936000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en-US"/>
          </a:p>
        </p:txBody>
      </p:sp>
      <p:sp>
        <p:nvSpPr>
          <p:cNvPr id="26" name="Picture Placeholder 21"/>
          <p:cNvSpPr>
            <a:spLocks noGrp="1"/>
          </p:cNvSpPr>
          <p:nvPr>
            <p:ph type="pic" sz="quarter" idx="29"/>
          </p:nvPr>
        </p:nvSpPr>
        <p:spPr>
          <a:xfrm>
            <a:off x="5257800" y="2097000"/>
            <a:ext cx="1537454" cy="1936000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Picture Placeholder 21"/>
          <p:cNvSpPr>
            <a:spLocks noGrp="1"/>
          </p:cNvSpPr>
          <p:nvPr>
            <p:ph type="pic" sz="quarter" idx="33"/>
          </p:nvPr>
        </p:nvSpPr>
        <p:spPr>
          <a:xfrm>
            <a:off x="685800" y="4033000"/>
            <a:ext cx="1537454" cy="1936000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en-US"/>
          </a:p>
        </p:txBody>
      </p:sp>
      <p:sp>
        <p:nvSpPr>
          <p:cNvPr id="32" name="Picture Placeholder 21"/>
          <p:cNvSpPr>
            <a:spLocks noGrp="1"/>
          </p:cNvSpPr>
          <p:nvPr>
            <p:ph type="pic" sz="quarter" idx="35"/>
          </p:nvPr>
        </p:nvSpPr>
        <p:spPr>
          <a:xfrm>
            <a:off x="3733800" y="4033000"/>
            <a:ext cx="1537454" cy="1936000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en-US"/>
          </a:p>
        </p:txBody>
      </p:sp>
      <p:sp>
        <p:nvSpPr>
          <p:cNvPr id="34" name="Picture Placeholder 21"/>
          <p:cNvSpPr>
            <a:spLocks noGrp="1"/>
          </p:cNvSpPr>
          <p:nvPr>
            <p:ph type="pic" sz="quarter" idx="37"/>
          </p:nvPr>
        </p:nvSpPr>
        <p:spPr>
          <a:xfrm>
            <a:off x="6781800" y="4033000"/>
            <a:ext cx="1537454" cy="1936000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en-US"/>
          </a:p>
        </p:txBody>
      </p:sp>
      <p:sp>
        <p:nvSpPr>
          <p:cNvPr id="11" name="Text Placeholder 17"/>
          <p:cNvSpPr>
            <a:spLocks noGrp="1"/>
          </p:cNvSpPr>
          <p:nvPr>
            <p:ph type="body" sz="quarter" idx="24"/>
          </p:nvPr>
        </p:nvSpPr>
        <p:spPr>
          <a:xfrm>
            <a:off x="533400" y="558801"/>
            <a:ext cx="5029200" cy="431800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1500" b="0" kern="0" spc="0">
                <a:solidFill>
                  <a:schemeClr val="tx1"/>
                </a:solidFill>
                <a:latin typeface="Roboto Light"/>
                <a:ea typeface="Roboto Light"/>
                <a:cs typeface="Roboto Light"/>
              </a:defRPr>
            </a:lvl1pPr>
            <a:lvl2pPr marL="457200" indent="0">
              <a:buFontTx/>
              <a:buNone/>
              <a:defRPr sz="1050">
                <a:latin typeface="Mission Gothic Regular" pitchFamily="50" charset="0"/>
              </a:defRPr>
            </a:lvl2pPr>
            <a:lvl3pPr marL="914400" indent="0">
              <a:buFontTx/>
              <a:buNone/>
              <a:defRPr sz="1050">
                <a:latin typeface="Mission Gothic Regular" pitchFamily="50" charset="0"/>
              </a:defRPr>
            </a:lvl3pPr>
            <a:lvl4pPr marL="1371600" indent="0">
              <a:buFontTx/>
              <a:buNone/>
              <a:defRPr sz="1050">
                <a:latin typeface="Mission Gothic Regular" pitchFamily="50" charset="0"/>
              </a:defRPr>
            </a:lvl4pPr>
            <a:lvl5pPr marL="1828800" indent="0">
              <a:buFontTx/>
              <a:buNone/>
              <a:defRPr sz="1050">
                <a:latin typeface="Mission Gothic Regular" pitchFamily="50" charset="0"/>
              </a:defRPr>
            </a:lvl5pPr>
          </a:lstStyle>
          <a:p>
            <a:pPr lvl="0"/>
            <a:endParaRPr lang="en-JM" dirty="0"/>
          </a:p>
        </p:txBody>
      </p:sp>
    </p:spTree>
    <p:extLst>
      <p:ext uri="{BB962C8B-B14F-4D97-AF65-F5344CB8AC3E}">
        <p14:creationId xmlns:p14="http://schemas.microsoft.com/office/powerpoint/2010/main" val="592998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65"/>
          </p:nvPr>
        </p:nvSpPr>
        <p:spPr>
          <a:xfrm>
            <a:off x="8120" y="-19777"/>
            <a:ext cx="9144000" cy="424180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Text Placeholder 17"/>
          <p:cNvSpPr>
            <a:spLocks noGrp="1"/>
          </p:cNvSpPr>
          <p:nvPr>
            <p:ph type="body" sz="quarter" idx="24"/>
          </p:nvPr>
        </p:nvSpPr>
        <p:spPr>
          <a:xfrm>
            <a:off x="4038600" y="1016001"/>
            <a:ext cx="2362200" cy="431800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1500" b="0" kern="0" spc="0">
                <a:solidFill>
                  <a:schemeClr val="tx1">
                    <a:lumMod val="75000"/>
                  </a:schemeClr>
                </a:solidFill>
                <a:latin typeface="Roboto Light"/>
                <a:ea typeface="Roboto Light"/>
                <a:cs typeface="Roboto Light"/>
              </a:defRPr>
            </a:lvl1pPr>
            <a:lvl2pPr marL="457200" indent="0">
              <a:buFontTx/>
              <a:buNone/>
              <a:defRPr sz="1050">
                <a:latin typeface="Mission Gothic Regular" pitchFamily="50" charset="0"/>
              </a:defRPr>
            </a:lvl2pPr>
            <a:lvl3pPr marL="914400" indent="0">
              <a:buFontTx/>
              <a:buNone/>
              <a:defRPr sz="1050">
                <a:latin typeface="Mission Gothic Regular" pitchFamily="50" charset="0"/>
              </a:defRPr>
            </a:lvl3pPr>
            <a:lvl4pPr marL="1371600" indent="0">
              <a:buFontTx/>
              <a:buNone/>
              <a:defRPr sz="1050">
                <a:latin typeface="Mission Gothic Regular" pitchFamily="50" charset="0"/>
              </a:defRPr>
            </a:lvl4pPr>
            <a:lvl5pPr marL="1828800" indent="0">
              <a:buFontTx/>
              <a:buNone/>
              <a:defRPr sz="1050">
                <a:latin typeface="Mission Gothic Regular" pitchFamily="50" charset="0"/>
              </a:defRPr>
            </a:lvl5pPr>
          </a:lstStyle>
          <a:p>
            <a:pPr lvl="0"/>
            <a:endParaRPr lang="en-JM" dirty="0"/>
          </a:p>
        </p:txBody>
      </p:sp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038600" y="1231900"/>
            <a:ext cx="4038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13" name="Picture Placeholder 19"/>
          <p:cNvSpPr>
            <a:spLocks noGrp="1"/>
          </p:cNvSpPr>
          <p:nvPr>
            <p:ph type="pic" sz="quarter" idx="64"/>
          </p:nvPr>
        </p:nvSpPr>
        <p:spPr>
          <a:xfrm>
            <a:off x="1041276" y="1557086"/>
            <a:ext cx="1973398" cy="3505201"/>
          </a:xfrm>
        </p:spPr>
        <p:txBody>
          <a:bodyPr/>
          <a:lstStyle/>
          <a:p>
            <a:endParaRPr lang="en-JM" dirty="0"/>
          </a:p>
        </p:txBody>
      </p:sp>
    </p:spTree>
    <p:extLst>
      <p:ext uri="{BB962C8B-B14F-4D97-AF65-F5344CB8AC3E}">
        <p14:creationId xmlns:p14="http://schemas.microsoft.com/office/powerpoint/2010/main" val="3124924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37"/>
          <p:cNvSpPr>
            <a:spLocks noGrp="1"/>
          </p:cNvSpPr>
          <p:nvPr>
            <p:ph sz="quarter" idx="18"/>
          </p:nvPr>
        </p:nvSpPr>
        <p:spPr>
          <a:xfrm>
            <a:off x="2825406" y="2006601"/>
            <a:ext cx="1524000" cy="406400"/>
          </a:xfrm>
        </p:spPr>
        <p:txBody>
          <a:bodyPr>
            <a:noAutofit/>
          </a:bodyPr>
          <a:lstStyle>
            <a:lvl1pPr algn="ctr">
              <a:buNone/>
              <a:defRPr sz="1200">
                <a:solidFill>
                  <a:schemeClr val="tx1"/>
                </a:solidFill>
                <a:latin typeface="Roboto Slab Bold"/>
                <a:ea typeface="Roboto Light"/>
                <a:cs typeface="Roboto Slab Bold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 algn="ctr">
              <a:buNone/>
              <a:defRPr sz="1600"/>
            </a:lvl5pPr>
          </a:lstStyle>
          <a:p>
            <a:pPr lvl="0"/>
            <a:endParaRPr lang="en-JM" dirty="0"/>
          </a:p>
        </p:txBody>
      </p:sp>
      <p:sp>
        <p:nvSpPr>
          <p:cNvPr id="8" name="Content Placeholder 37"/>
          <p:cNvSpPr>
            <a:spLocks noGrp="1"/>
          </p:cNvSpPr>
          <p:nvPr>
            <p:ph sz="quarter" idx="19"/>
          </p:nvPr>
        </p:nvSpPr>
        <p:spPr>
          <a:xfrm>
            <a:off x="4724400" y="2006601"/>
            <a:ext cx="1524000" cy="406400"/>
          </a:xfrm>
        </p:spPr>
        <p:txBody>
          <a:bodyPr>
            <a:noAutofit/>
          </a:bodyPr>
          <a:lstStyle>
            <a:lvl1pPr algn="ctr">
              <a:buNone/>
              <a:defRPr sz="1200">
                <a:solidFill>
                  <a:schemeClr val="tx1"/>
                </a:solidFill>
                <a:latin typeface="Roboto Slab Bold"/>
                <a:ea typeface="Roboto Light"/>
                <a:cs typeface="Roboto Slab Bold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 algn="ctr">
              <a:buNone/>
              <a:defRPr sz="1600"/>
            </a:lvl5pPr>
          </a:lstStyle>
          <a:p>
            <a:pPr lvl="0"/>
            <a:endParaRPr lang="en-JM" dirty="0"/>
          </a:p>
        </p:txBody>
      </p:sp>
      <p:sp>
        <p:nvSpPr>
          <p:cNvPr id="9" name="Content Placeholder 37"/>
          <p:cNvSpPr>
            <a:spLocks noGrp="1"/>
          </p:cNvSpPr>
          <p:nvPr>
            <p:ph sz="quarter" idx="20"/>
          </p:nvPr>
        </p:nvSpPr>
        <p:spPr>
          <a:xfrm>
            <a:off x="6705600" y="2006601"/>
            <a:ext cx="1524000" cy="406400"/>
          </a:xfrm>
        </p:spPr>
        <p:txBody>
          <a:bodyPr>
            <a:noAutofit/>
          </a:bodyPr>
          <a:lstStyle>
            <a:lvl1pPr algn="ctr">
              <a:buNone/>
              <a:defRPr sz="1200">
                <a:solidFill>
                  <a:schemeClr val="tx1"/>
                </a:solidFill>
                <a:latin typeface="Roboto Slab Bold"/>
                <a:ea typeface="Roboto Light"/>
                <a:cs typeface="Roboto Slab Bold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 algn="ctr">
              <a:buNone/>
              <a:defRPr sz="1600"/>
            </a:lvl5pPr>
          </a:lstStyle>
          <a:p>
            <a:pPr lvl="0"/>
            <a:endParaRPr lang="en-JM" dirty="0"/>
          </a:p>
        </p:txBody>
      </p:sp>
      <p:sp>
        <p:nvSpPr>
          <p:cNvPr id="10" name="Content Placeholder 37"/>
          <p:cNvSpPr>
            <a:spLocks noGrp="1"/>
          </p:cNvSpPr>
          <p:nvPr>
            <p:ph sz="quarter" idx="21"/>
          </p:nvPr>
        </p:nvSpPr>
        <p:spPr>
          <a:xfrm>
            <a:off x="762000" y="2006601"/>
            <a:ext cx="1524000" cy="406400"/>
          </a:xfrm>
        </p:spPr>
        <p:txBody>
          <a:bodyPr>
            <a:noAutofit/>
          </a:bodyPr>
          <a:lstStyle>
            <a:lvl1pPr algn="ctr">
              <a:buNone/>
              <a:defRPr sz="1200">
                <a:solidFill>
                  <a:schemeClr val="tx1"/>
                </a:solidFill>
                <a:latin typeface="Roboto Slab Bold"/>
                <a:ea typeface="Roboto Light"/>
                <a:cs typeface="Roboto Slab Bold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 algn="ctr">
              <a:buNone/>
              <a:defRPr sz="1600"/>
            </a:lvl5pPr>
          </a:lstStyle>
          <a:p>
            <a:pPr lvl="0"/>
            <a:endParaRPr lang="en-JM" dirty="0"/>
          </a:p>
        </p:txBody>
      </p:sp>
      <p:sp>
        <p:nvSpPr>
          <p:cNvPr id="11" name="Picture Placeholder 28"/>
          <p:cNvSpPr>
            <a:spLocks noGrp="1" noChangeAspect="1"/>
          </p:cNvSpPr>
          <p:nvPr>
            <p:ph type="pic" sz="quarter" idx="50"/>
          </p:nvPr>
        </p:nvSpPr>
        <p:spPr>
          <a:xfrm>
            <a:off x="742202" y="2514600"/>
            <a:ext cx="1619998" cy="1619998"/>
          </a:xfrm>
          <a:prstGeom prst="ellipse">
            <a:avLst/>
          </a:prstGeom>
          <a:ln w="76200" cap="sq">
            <a:noFill/>
            <a:miter lim="800000"/>
          </a:ln>
          <a:effectLst/>
        </p:spPr>
        <p:txBody>
          <a:bodyPr>
            <a:normAutofit/>
          </a:bodyPr>
          <a:lstStyle>
            <a:lvl1pPr marL="0" indent="0" algn="ctr">
              <a:buFontTx/>
              <a:buNone/>
              <a:defRPr sz="1200">
                <a:solidFill>
                  <a:srgbClr val="17252F"/>
                </a:solidFill>
                <a:latin typeface="Roboto Light"/>
                <a:cs typeface="Roboto Light"/>
              </a:defRPr>
            </a:lvl1pPr>
          </a:lstStyle>
          <a:p>
            <a:endParaRPr lang="en-JM" dirty="0"/>
          </a:p>
        </p:txBody>
      </p:sp>
      <p:sp>
        <p:nvSpPr>
          <p:cNvPr id="12" name="Picture Placeholder 28"/>
          <p:cNvSpPr>
            <a:spLocks noGrp="1" noChangeAspect="1"/>
          </p:cNvSpPr>
          <p:nvPr>
            <p:ph type="pic" sz="quarter" idx="51"/>
          </p:nvPr>
        </p:nvSpPr>
        <p:spPr>
          <a:xfrm>
            <a:off x="2763607" y="2514600"/>
            <a:ext cx="1619998" cy="1619998"/>
          </a:xfrm>
          <a:prstGeom prst="ellipse">
            <a:avLst/>
          </a:prstGeom>
          <a:ln w="76200" cap="sq">
            <a:noFill/>
            <a:miter lim="800000"/>
          </a:ln>
          <a:effectLst/>
        </p:spPr>
        <p:txBody>
          <a:bodyPr>
            <a:normAutofit/>
          </a:bodyPr>
          <a:lstStyle>
            <a:lvl1pPr marL="0" indent="0" algn="ctr">
              <a:buFontTx/>
              <a:buNone/>
              <a:defRPr sz="1200">
                <a:solidFill>
                  <a:srgbClr val="17252F"/>
                </a:solidFill>
                <a:latin typeface="Roboto Light"/>
                <a:cs typeface="Roboto Light"/>
              </a:defRPr>
            </a:lvl1pPr>
          </a:lstStyle>
          <a:p>
            <a:endParaRPr lang="en-JM" dirty="0"/>
          </a:p>
        </p:txBody>
      </p:sp>
      <p:sp>
        <p:nvSpPr>
          <p:cNvPr id="13" name="Picture Placeholder 28"/>
          <p:cNvSpPr>
            <a:spLocks noGrp="1" noChangeAspect="1"/>
          </p:cNvSpPr>
          <p:nvPr>
            <p:ph type="pic" sz="quarter" idx="52"/>
          </p:nvPr>
        </p:nvSpPr>
        <p:spPr>
          <a:xfrm>
            <a:off x="4704602" y="2514600"/>
            <a:ext cx="1619998" cy="1619998"/>
          </a:xfrm>
          <a:prstGeom prst="ellipse">
            <a:avLst/>
          </a:prstGeom>
          <a:ln w="76200" cap="sq">
            <a:noFill/>
            <a:miter lim="800000"/>
          </a:ln>
          <a:effectLst/>
        </p:spPr>
        <p:txBody>
          <a:bodyPr>
            <a:normAutofit/>
          </a:bodyPr>
          <a:lstStyle>
            <a:lvl1pPr marL="0" indent="0" algn="ctr">
              <a:buFontTx/>
              <a:buNone/>
              <a:defRPr sz="1200">
                <a:solidFill>
                  <a:srgbClr val="17252F"/>
                </a:solidFill>
                <a:latin typeface="Roboto Light"/>
                <a:cs typeface="Roboto Light"/>
              </a:defRPr>
            </a:lvl1pPr>
          </a:lstStyle>
          <a:p>
            <a:endParaRPr lang="en-JM" dirty="0"/>
          </a:p>
        </p:txBody>
      </p:sp>
      <p:sp>
        <p:nvSpPr>
          <p:cNvPr id="14" name="Picture Placeholder 28"/>
          <p:cNvSpPr>
            <a:spLocks noGrp="1" noChangeAspect="1"/>
          </p:cNvSpPr>
          <p:nvPr>
            <p:ph type="pic" sz="quarter" idx="53"/>
          </p:nvPr>
        </p:nvSpPr>
        <p:spPr>
          <a:xfrm>
            <a:off x="6685802" y="2514600"/>
            <a:ext cx="1619998" cy="1619998"/>
          </a:xfrm>
          <a:prstGeom prst="ellipse">
            <a:avLst/>
          </a:prstGeom>
          <a:ln w="76200" cap="sq">
            <a:noFill/>
            <a:miter lim="800000"/>
          </a:ln>
          <a:effectLst/>
        </p:spPr>
        <p:txBody>
          <a:bodyPr>
            <a:normAutofit/>
          </a:bodyPr>
          <a:lstStyle>
            <a:lvl1pPr marL="0" indent="0" algn="ctr">
              <a:buFontTx/>
              <a:buNone/>
              <a:defRPr sz="1200">
                <a:solidFill>
                  <a:srgbClr val="17252F"/>
                </a:solidFill>
                <a:latin typeface="Roboto Light"/>
                <a:cs typeface="Roboto Light"/>
              </a:defRPr>
            </a:lvl1pPr>
          </a:lstStyle>
          <a:p>
            <a:endParaRPr lang="en-JM" dirty="0"/>
          </a:p>
        </p:txBody>
      </p:sp>
      <p:sp>
        <p:nvSpPr>
          <p:cNvPr id="19" name="Text Placeholder 7"/>
          <p:cNvSpPr>
            <a:spLocks noGrp="1"/>
          </p:cNvSpPr>
          <p:nvPr>
            <p:ph type="body" sz="quarter" idx="61"/>
          </p:nvPr>
        </p:nvSpPr>
        <p:spPr>
          <a:xfrm>
            <a:off x="2590800" y="4953001"/>
            <a:ext cx="1828800" cy="711200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Roboto Light"/>
                <a:cs typeface="Roboto Light"/>
              </a:defRPr>
            </a:lvl1pPr>
            <a:lvl2pPr marL="45720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endParaRPr lang="en-JM" dirty="0"/>
          </a:p>
        </p:txBody>
      </p:sp>
      <p:sp>
        <p:nvSpPr>
          <p:cNvPr id="20" name="Text Placeholder 7"/>
          <p:cNvSpPr>
            <a:spLocks noGrp="1"/>
          </p:cNvSpPr>
          <p:nvPr>
            <p:ph type="body" sz="quarter" idx="62"/>
          </p:nvPr>
        </p:nvSpPr>
        <p:spPr>
          <a:xfrm>
            <a:off x="4572000" y="4953001"/>
            <a:ext cx="1828800" cy="711200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Roboto Light"/>
                <a:cs typeface="Roboto Light"/>
              </a:defRPr>
            </a:lvl1pPr>
            <a:lvl2pPr marL="45720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endParaRPr lang="en-JM" dirty="0"/>
          </a:p>
        </p:txBody>
      </p:sp>
      <p:sp>
        <p:nvSpPr>
          <p:cNvPr id="21" name="Text Placeholder 7"/>
          <p:cNvSpPr>
            <a:spLocks noGrp="1"/>
          </p:cNvSpPr>
          <p:nvPr>
            <p:ph type="body" sz="quarter" idx="63"/>
          </p:nvPr>
        </p:nvSpPr>
        <p:spPr>
          <a:xfrm>
            <a:off x="6553200" y="4953001"/>
            <a:ext cx="1828800" cy="711200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Roboto Light"/>
                <a:cs typeface="Roboto Light"/>
              </a:defRPr>
            </a:lvl1pPr>
            <a:lvl2pPr marL="45720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endParaRPr lang="en-JM" dirty="0"/>
          </a:p>
        </p:txBody>
      </p:sp>
      <p:sp>
        <p:nvSpPr>
          <p:cNvPr id="22" name="Text Placeholder 7"/>
          <p:cNvSpPr>
            <a:spLocks noGrp="1"/>
          </p:cNvSpPr>
          <p:nvPr>
            <p:ph type="body" sz="quarter" idx="64"/>
          </p:nvPr>
        </p:nvSpPr>
        <p:spPr>
          <a:xfrm>
            <a:off x="609600" y="4953001"/>
            <a:ext cx="1828800" cy="711200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Roboto Light"/>
                <a:cs typeface="Roboto Light"/>
              </a:defRPr>
            </a:lvl1pPr>
            <a:lvl2pPr marL="45720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endParaRPr lang="en-JM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24"/>
          </p:nvPr>
        </p:nvSpPr>
        <p:spPr>
          <a:xfrm>
            <a:off x="533400" y="558801"/>
            <a:ext cx="5029200" cy="431800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1500" b="0" kern="0" spc="0">
                <a:solidFill>
                  <a:schemeClr val="tx1"/>
                </a:solidFill>
                <a:latin typeface="Roboto Light"/>
                <a:ea typeface="Roboto Light"/>
                <a:cs typeface="Roboto Light"/>
              </a:defRPr>
            </a:lvl1pPr>
            <a:lvl2pPr marL="457200" indent="0">
              <a:buFontTx/>
              <a:buNone/>
              <a:defRPr sz="1050">
                <a:latin typeface="Mission Gothic Regular" pitchFamily="50" charset="0"/>
              </a:defRPr>
            </a:lvl2pPr>
            <a:lvl3pPr marL="914400" indent="0">
              <a:buFontTx/>
              <a:buNone/>
              <a:defRPr sz="1050">
                <a:latin typeface="Mission Gothic Regular" pitchFamily="50" charset="0"/>
              </a:defRPr>
            </a:lvl3pPr>
            <a:lvl4pPr marL="1371600" indent="0">
              <a:buFontTx/>
              <a:buNone/>
              <a:defRPr sz="1050">
                <a:latin typeface="Mission Gothic Regular" pitchFamily="50" charset="0"/>
              </a:defRPr>
            </a:lvl4pPr>
            <a:lvl5pPr marL="1828800" indent="0">
              <a:buFontTx/>
              <a:buNone/>
              <a:defRPr sz="1050">
                <a:latin typeface="Mission Gothic Regular" pitchFamily="50" charset="0"/>
              </a:defRPr>
            </a:lvl5pPr>
          </a:lstStyle>
          <a:p>
            <a:pPr lvl="0"/>
            <a:endParaRPr lang="en-JM" dirty="0"/>
          </a:p>
        </p:txBody>
      </p:sp>
      <p:sp>
        <p:nvSpPr>
          <p:cNvPr id="23" name="Title Placeholder 1"/>
          <p:cNvSpPr>
            <a:spLocks noGrp="1"/>
          </p:cNvSpPr>
          <p:nvPr>
            <p:ph type="title"/>
          </p:nvPr>
        </p:nvSpPr>
        <p:spPr>
          <a:xfrm>
            <a:off x="533400" y="508000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</p:spTree>
    <p:extLst>
      <p:ext uri="{BB962C8B-B14F-4D97-AF65-F5344CB8AC3E}">
        <p14:creationId xmlns:p14="http://schemas.microsoft.com/office/powerpoint/2010/main" val="1983968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>
            <a:normAutofit/>
          </a:bodyPr>
          <a:lstStyle>
            <a:lvl1pPr algn="l">
              <a:defRPr sz="2800" b="1" cap="all"/>
            </a:lvl1pPr>
          </a:lstStyle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45827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8525"/>
            <a:ext cx="3886200" cy="3902075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Roboto Light"/>
                <a:cs typeface="Roboto Light"/>
              </a:defRPr>
            </a:lvl1pPr>
            <a:lvl2pPr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Roboto Light"/>
                <a:cs typeface="Roboto Light"/>
              </a:defRPr>
            </a:lvl2pPr>
            <a:lvl3pPr>
              <a:defRPr sz="1100">
                <a:solidFill>
                  <a:schemeClr val="tx1">
                    <a:lumMod val="50000"/>
                    <a:lumOff val="50000"/>
                  </a:schemeClr>
                </a:solidFill>
                <a:latin typeface="Roboto Light"/>
                <a:cs typeface="Roboto Light"/>
              </a:defRPr>
            </a:lvl3pPr>
            <a:lvl4pPr>
              <a:defRPr sz="1050">
                <a:solidFill>
                  <a:schemeClr val="tx1">
                    <a:lumMod val="50000"/>
                    <a:lumOff val="50000"/>
                  </a:schemeClr>
                </a:solidFill>
                <a:latin typeface="Roboto Light"/>
                <a:cs typeface="Roboto Light"/>
              </a:defRPr>
            </a:lvl4pPr>
            <a:lvl5pPr>
              <a:defRPr sz="1050">
                <a:solidFill>
                  <a:schemeClr val="tx1">
                    <a:lumMod val="50000"/>
                    <a:lumOff val="50000"/>
                  </a:schemeClr>
                </a:solidFill>
                <a:latin typeface="Roboto Light"/>
                <a:cs typeface="Roboto Ligh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JM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168525"/>
            <a:ext cx="3886200" cy="3902075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Roboto Light"/>
                <a:cs typeface="Roboto Light"/>
              </a:defRPr>
            </a:lvl1pPr>
            <a:lvl2pPr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Roboto Light"/>
                <a:cs typeface="Roboto Light"/>
              </a:defRPr>
            </a:lvl2pPr>
            <a:lvl3pPr>
              <a:defRPr sz="1100">
                <a:solidFill>
                  <a:schemeClr val="tx1">
                    <a:lumMod val="50000"/>
                    <a:lumOff val="50000"/>
                  </a:schemeClr>
                </a:solidFill>
                <a:latin typeface="Roboto Light"/>
                <a:cs typeface="Roboto Light"/>
              </a:defRPr>
            </a:lvl3pPr>
            <a:lvl4pPr>
              <a:defRPr sz="1050">
                <a:solidFill>
                  <a:schemeClr val="tx1">
                    <a:lumMod val="50000"/>
                    <a:lumOff val="50000"/>
                  </a:schemeClr>
                </a:solidFill>
                <a:latin typeface="Roboto Light"/>
                <a:cs typeface="Roboto Light"/>
              </a:defRPr>
            </a:lvl4pPr>
            <a:lvl5pPr>
              <a:defRPr sz="1050">
                <a:solidFill>
                  <a:schemeClr val="tx1">
                    <a:lumMod val="50000"/>
                    <a:lumOff val="50000"/>
                  </a:schemeClr>
                </a:solidFill>
                <a:latin typeface="Roboto Light"/>
                <a:cs typeface="Roboto Ligh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JM" dirty="0"/>
          </a:p>
        </p:txBody>
      </p:sp>
      <p:sp>
        <p:nvSpPr>
          <p:cNvPr id="8" name="Text Placeholder 17"/>
          <p:cNvSpPr>
            <a:spLocks noGrp="1"/>
          </p:cNvSpPr>
          <p:nvPr>
            <p:ph type="body" sz="quarter" idx="24"/>
          </p:nvPr>
        </p:nvSpPr>
        <p:spPr>
          <a:xfrm>
            <a:off x="533400" y="558801"/>
            <a:ext cx="5029200" cy="431800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1500" b="0" kern="0" spc="0">
                <a:solidFill>
                  <a:schemeClr val="tx1"/>
                </a:solidFill>
                <a:latin typeface="Roboto Light"/>
                <a:ea typeface="Roboto Light"/>
                <a:cs typeface="Roboto Light"/>
              </a:defRPr>
            </a:lvl1pPr>
            <a:lvl2pPr marL="457200" indent="0">
              <a:buFontTx/>
              <a:buNone/>
              <a:defRPr sz="1050">
                <a:latin typeface="Mission Gothic Regular" pitchFamily="50" charset="0"/>
              </a:defRPr>
            </a:lvl2pPr>
            <a:lvl3pPr marL="914400" indent="0">
              <a:buFontTx/>
              <a:buNone/>
              <a:defRPr sz="1050">
                <a:latin typeface="Mission Gothic Regular" pitchFamily="50" charset="0"/>
              </a:defRPr>
            </a:lvl3pPr>
            <a:lvl4pPr marL="1371600" indent="0">
              <a:buFontTx/>
              <a:buNone/>
              <a:defRPr sz="1050">
                <a:latin typeface="Mission Gothic Regular" pitchFamily="50" charset="0"/>
              </a:defRPr>
            </a:lvl4pPr>
            <a:lvl5pPr marL="1828800" indent="0">
              <a:buFontTx/>
              <a:buNone/>
              <a:defRPr sz="1050">
                <a:latin typeface="Mission Gothic Regular" pitchFamily="50" charset="0"/>
              </a:defRPr>
            </a:lvl5pPr>
          </a:lstStyle>
          <a:p>
            <a:pPr lvl="0"/>
            <a:endParaRPr lang="en-JM" dirty="0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533400" y="508000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</p:spTree>
    <p:extLst>
      <p:ext uri="{BB962C8B-B14F-4D97-AF65-F5344CB8AC3E}">
        <p14:creationId xmlns:p14="http://schemas.microsoft.com/office/powerpoint/2010/main" val="543128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2292351"/>
            <a:ext cx="3887788" cy="639763"/>
          </a:xfrm>
        </p:spPr>
        <p:txBody>
          <a:bodyPr anchor="b">
            <a:normAutofit/>
          </a:bodyPr>
          <a:lstStyle>
            <a:lvl1pPr marL="0" indent="0">
              <a:buNone/>
              <a:defRPr sz="1400" b="0">
                <a:solidFill>
                  <a:schemeClr val="tx1"/>
                </a:solidFill>
                <a:latin typeface="Roboto Light"/>
                <a:cs typeface="Roboto Ligh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932113"/>
            <a:ext cx="3887788" cy="3240088"/>
          </a:xfrm>
        </p:spPr>
        <p:txBody>
          <a:bodyPr>
            <a:normAutofit/>
          </a:bodyPr>
          <a:lstStyle>
            <a:lvl1pPr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Roboto Light"/>
                <a:cs typeface="Roboto Light"/>
              </a:defRPr>
            </a:lvl1pPr>
            <a:lvl2pPr>
              <a:defRPr sz="1100">
                <a:solidFill>
                  <a:schemeClr val="tx1">
                    <a:lumMod val="50000"/>
                    <a:lumOff val="50000"/>
                  </a:schemeClr>
                </a:solidFill>
                <a:latin typeface="Roboto Light"/>
                <a:cs typeface="Roboto Light"/>
              </a:defRPr>
            </a:lvl2pPr>
            <a:lvl3pPr>
              <a:defRPr sz="1050">
                <a:solidFill>
                  <a:schemeClr val="tx1">
                    <a:lumMod val="50000"/>
                    <a:lumOff val="50000"/>
                  </a:schemeClr>
                </a:solidFill>
                <a:latin typeface="Roboto Light"/>
                <a:cs typeface="Roboto Light"/>
              </a:defRPr>
            </a:lvl3pPr>
            <a:lvl4pPr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Roboto Light"/>
                <a:cs typeface="Roboto Light"/>
              </a:defRPr>
            </a:lvl4pPr>
            <a:lvl5pPr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Roboto Light"/>
                <a:cs typeface="Roboto Ligh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JM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2292351"/>
            <a:ext cx="3965570" cy="639763"/>
          </a:xfrm>
        </p:spPr>
        <p:txBody>
          <a:bodyPr anchor="b">
            <a:normAutofit/>
          </a:bodyPr>
          <a:lstStyle>
            <a:lvl1pPr marL="0" indent="0">
              <a:buNone/>
              <a:defRPr sz="1400" b="0">
                <a:solidFill>
                  <a:schemeClr val="tx1"/>
                </a:solidFill>
                <a:latin typeface="Roboto Light"/>
                <a:cs typeface="Roboto Ligh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2932113"/>
            <a:ext cx="3965570" cy="3240088"/>
          </a:xfrm>
        </p:spPr>
        <p:txBody>
          <a:bodyPr>
            <a:normAutofit/>
          </a:bodyPr>
          <a:lstStyle>
            <a:lvl1pPr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Roboto Light"/>
                <a:cs typeface="Roboto Light"/>
              </a:defRPr>
            </a:lvl1pPr>
            <a:lvl2pPr>
              <a:defRPr sz="1100">
                <a:solidFill>
                  <a:schemeClr val="tx1">
                    <a:lumMod val="50000"/>
                    <a:lumOff val="50000"/>
                  </a:schemeClr>
                </a:solidFill>
                <a:latin typeface="Roboto Light"/>
                <a:cs typeface="Roboto Light"/>
              </a:defRPr>
            </a:lvl2pPr>
            <a:lvl3pPr>
              <a:defRPr sz="1050">
                <a:solidFill>
                  <a:schemeClr val="tx1">
                    <a:lumMod val="50000"/>
                    <a:lumOff val="50000"/>
                  </a:schemeClr>
                </a:solidFill>
                <a:latin typeface="Roboto Light"/>
                <a:cs typeface="Roboto Light"/>
              </a:defRPr>
            </a:lvl3pPr>
            <a:lvl4pPr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Roboto Light"/>
                <a:cs typeface="Roboto Light"/>
              </a:defRPr>
            </a:lvl4pPr>
            <a:lvl5pPr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Roboto Light"/>
                <a:cs typeface="Roboto Ligh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JM" dirty="0"/>
          </a:p>
        </p:txBody>
      </p:sp>
      <p:sp>
        <p:nvSpPr>
          <p:cNvPr id="10" name="Text Placeholder 17"/>
          <p:cNvSpPr>
            <a:spLocks noGrp="1"/>
          </p:cNvSpPr>
          <p:nvPr>
            <p:ph type="body" sz="quarter" idx="24"/>
          </p:nvPr>
        </p:nvSpPr>
        <p:spPr>
          <a:xfrm>
            <a:off x="533400" y="558801"/>
            <a:ext cx="5029200" cy="431800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1500" b="0" kern="0" spc="0">
                <a:solidFill>
                  <a:schemeClr val="tx1"/>
                </a:solidFill>
                <a:latin typeface="Roboto Light"/>
                <a:ea typeface="Roboto Light"/>
                <a:cs typeface="Roboto Light"/>
              </a:defRPr>
            </a:lvl1pPr>
            <a:lvl2pPr marL="457200" indent="0">
              <a:buFontTx/>
              <a:buNone/>
              <a:defRPr sz="1050">
                <a:latin typeface="Mission Gothic Regular" pitchFamily="50" charset="0"/>
              </a:defRPr>
            </a:lvl2pPr>
            <a:lvl3pPr marL="914400" indent="0">
              <a:buFontTx/>
              <a:buNone/>
              <a:defRPr sz="1050">
                <a:latin typeface="Mission Gothic Regular" pitchFamily="50" charset="0"/>
              </a:defRPr>
            </a:lvl3pPr>
            <a:lvl4pPr marL="1371600" indent="0">
              <a:buFontTx/>
              <a:buNone/>
              <a:defRPr sz="1050">
                <a:latin typeface="Mission Gothic Regular" pitchFamily="50" charset="0"/>
              </a:defRPr>
            </a:lvl4pPr>
            <a:lvl5pPr marL="1828800" indent="0">
              <a:buFontTx/>
              <a:buNone/>
              <a:defRPr sz="1050">
                <a:latin typeface="Mission Gothic Regular" pitchFamily="50" charset="0"/>
              </a:defRPr>
            </a:lvl5pPr>
          </a:lstStyle>
          <a:p>
            <a:pPr lvl="0"/>
            <a:endParaRPr lang="en-JM" dirty="0"/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533400" y="508000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</p:spTree>
    <p:extLst>
      <p:ext uri="{BB962C8B-B14F-4D97-AF65-F5344CB8AC3E}">
        <p14:creationId xmlns:p14="http://schemas.microsoft.com/office/powerpoint/2010/main" val="2036456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7"/>
          <p:cNvSpPr>
            <a:spLocks noGrp="1"/>
          </p:cNvSpPr>
          <p:nvPr>
            <p:ph type="body" sz="quarter" idx="24"/>
          </p:nvPr>
        </p:nvSpPr>
        <p:spPr>
          <a:xfrm>
            <a:off x="533400" y="558801"/>
            <a:ext cx="5029200" cy="431800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1500" b="0" kern="0" spc="0">
                <a:solidFill>
                  <a:schemeClr val="tx1"/>
                </a:solidFill>
                <a:latin typeface="Roboto Light"/>
                <a:ea typeface="Roboto Light"/>
                <a:cs typeface="Roboto Light"/>
              </a:defRPr>
            </a:lvl1pPr>
            <a:lvl2pPr marL="457200" indent="0">
              <a:buFontTx/>
              <a:buNone/>
              <a:defRPr sz="1050">
                <a:latin typeface="Mission Gothic Regular" pitchFamily="50" charset="0"/>
              </a:defRPr>
            </a:lvl2pPr>
            <a:lvl3pPr marL="914400" indent="0">
              <a:buFontTx/>
              <a:buNone/>
              <a:defRPr sz="1050">
                <a:latin typeface="Mission Gothic Regular" pitchFamily="50" charset="0"/>
              </a:defRPr>
            </a:lvl3pPr>
            <a:lvl4pPr marL="1371600" indent="0">
              <a:buFontTx/>
              <a:buNone/>
              <a:defRPr sz="1050">
                <a:latin typeface="Mission Gothic Regular" pitchFamily="50" charset="0"/>
              </a:defRPr>
            </a:lvl4pPr>
            <a:lvl5pPr marL="1828800" indent="0">
              <a:buFontTx/>
              <a:buNone/>
              <a:defRPr sz="1050">
                <a:latin typeface="Mission Gothic Regular" pitchFamily="50" charset="0"/>
              </a:defRPr>
            </a:lvl5pPr>
          </a:lstStyle>
          <a:p>
            <a:pPr lvl="0"/>
            <a:endParaRPr lang="en-JM" dirty="0"/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533400" y="508000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</p:spTree>
    <p:extLst>
      <p:ext uri="{BB962C8B-B14F-4D97-AF65-F5344CB8AC3E}">
        <p14:creationId xmlns:p14="http://schemas.microsoft.com/office/powerpoint/2010/main" val="40166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7"/>
          <p:cNvSpPr>
            <a:spLocks noGrp="1"/>
          </p:cNvSpPr>
          <p:nvPr>
            <p:ph type="body" sz="quarter" idx="24"/>
          </p:nvPr>
        </p:nvSpPr>
        <p:spPr>
          <a:xfrm>
            <a:off x="533400" y="558801"/>
            <a:ext cx="5029200" cy="431800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1500" b="0" kern="0" spc="0">
                <a:solidFill>
                  <a:schemeClr val="tx1"/>
                </a:solidFill>
                <a:latin typeface="Roboto Light"/>
                <a:ea typeface="Roboto Light"/>
                <a:cs typeface="Roboto Light"/>
              </a:defRPr>
            </a:lvl1pPr>
            <a:lvl2pPr marL="457200" indent="0">
              <a:buFontTx/>
              <a:buNone/>
              <a:defRPr sz="1050">
                <a:latin typeface="Mission Gothic Regular" pitchFamily="50" charset="0"/>
              </a:defRPr>
            </a:lvl2pPr>
            <a:lvl3pPr marL="914400" indent="0">
              <a:buFontTx/>
              <a:buNone/>
              <a:defRPr sz="1050">
                <a:latin typeface="Mission Gothic Regular" pitchFamily="50" charset="0"/>
              </a:defRPr>
            </a:lvl3pPr>
            <a:lvl4pPr marL="1371600" indent="0">
              <a:buFontTx/>
              <a:buNone/>
              <a:defRPr sz="1050">
                <a:latin typeface="Mission Gothic Regular" pitchFamily="50" charset="0"/>
              </a:defRPr>
            </a:lvl4pPr>
            <a:lvl5pPr marL="1828800" indent="0">
              <a:buFontTx/>
              <a:buNone/>
              <a:defRPr sz="1050">
                <a:latin typeface="Mission Gothic Regular" pitchFamily="50" charset="0"/>
              </a:defRPr>
            </a:lvl5pPr>
          </a:lstStyle>
          <a:p>
            <a:pPr lvl="0"/>
            <a:endParaRPr lang="en-JM" dirty="0"/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533400" y="508000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</p:spTree>
    <p:extLst>
      <p:ext uri="{BB962C8B-B14F-4D97-AF65-F5344CB8AC3E}">
        <p14:creationId xmlns:p14="http://schemas.microsoft.com/office/powerpoint/2010/main" val="78647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6189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u="none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75060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1"/>
          <p:cNvSpPr>
            <a:spLocks noGrp="1"/>
          </p:cNvSpPr>
          <p:nvPr>
            <p:ph type="pic" sz="quarter" idx="26"/>
          </p:nvPr>
        </p:nvSpPr>
        <p:spPr>
          <a:xfrm>
            <a:off x="2692400" y="1905001"/>
            <a:ext cx="1676400" cy="1320800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en-US"/>
          </a:p>
        </p:txBody>
      </p:sp>
      <p:sp>
        <p:nvSpPr>
          <p:cNvPr id="20" name="Picture Placeholder 21"/>
          <p:cNvSpPr>
            <a:spLocks noGrp="1"/>
          </p:cNvSpPr>
          <p:nvPr>
            <p:ph type="pic" sz="quarter" idx="28"/>
          </p:nvPr>
        </p:nvSpPr>
        <p:spPr>
          <a:xfrm>
            <a:off x="609600" y="1905001"/>
            <a:ext cx="1676400" cy="1320800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en-US"/>
          </a:p>
        </p:txBody>
      </p:sp>
      <p:sp>
        <p:nvSpPr>
          <p:cNvPr id="9" name="Picture Placeholder 21"/>
          <p:cNvSpPr>
            <a:spLocks noGrp="1"/>
          </p:cNvSpPr>
          <p:nvPr>
            <p:ph type="pic" sz="quarter" idx="30"/>
          </p:nvPr>
        </p:nvSpPr>
        <p:spPr>
          <a:xfrm>
            <a:off x="4775200" y="1905001"/>
            <a:ext cx="1676400" cy="1320800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en-US"/>
          </a:p>
        </p:txBody>
      </p:sp>
      <p:sp>
        <p:nvSpPr>
          <p:cNvPr id="10" name="Picture Placeholder 21"/>
          <p:cNvSpPr>
            <a:spLocks noGrp="1"/>
          </p:cNvSpPr>
          <p:nvPr>
            <p:ph type="pic" sz="quarter" idx="31"/>
          </p:nvPr>
        </p:nvSpPr>
        <p:spPr>
          <a:xfrm>
            <a:off x="6858000" y="1905001"/>
            <a:ext cx="1676400" cy="1320800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en-US"/>
          </a:p>
        </p:txBody>
      </p:sp>
      <p:sp>
        <p:nvSpPr>
          <p:cNvPr id="11" name="Picture Placeholder 21"/>
          <p:cNvSpPr>
            <a:spLocks noGrp="1"/>
          </p:cNvSpPr>
          <p:nvPr>
            <p:ph type="pic" sz="quarter" idx="32"/>
          </p:nvPr>
        </p:nvSpPr>
        <p:spPr>
          <a:xfrm>
            <a:off x="2667000" y="4038601"/>
            <a:ext cx="1676400" cy="1320800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en-US"/>
          </a:p>
        </p:txBody>
      </p:sp>
      <p:sp>
        <p:nvSpPr>
          <p:cNvPr id="12" name="Picture Placeholder 21"/>
          <p:cNvSpPr>
            <a:spLocks noGrp="1"/>
          </p:cNvSpPr>
          <p:nvPr>
            <p:ph type="pic" sz="quarter" idx="33"/>
          </p:nvPr>
        </p:nvSpPr>
        <p:spPr>
          <a:xfrm>
            <a:off x="609600" y="4038601"/>
            <a:ext cx="1676400" cy="1320800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en-US"/>
          </a:p>
        </p:txBody>
      </p:sp>
      <p:sp>
        <p:nvSpPr>
          <p:cNvPr id="13" name="Picture Placeholder 21"/>
          <p:cNvSpPr>
            <a:spLocks noGrp="1"/>
          </p:cNvSpPr>
          <p:nvPr>
            <p:ph type="pic" sz="quarter" idx="34"/>
          </p:nvPr>
        </p:nvSpPr>
        <p:spPr>
          <a:xfrm>
            <a:off x="4800600" y="4038601"/>
            <a:ext cx="1676400" cy="1320800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en-US"/>
          </a:p>
        </p:txBody>
      </p:sp>
      <p:sp>
        <p:nvSpPr>
          <p:cNvPr id="14" name="Picture Placeholder 21"/>
          <p:cNvSpPr>
            <a:spLocks noGrp="1"/>
          </p:cNvSpPr>
          <p:nvPr>
            <p:ph type="pic" sz="quarter" idx="35"/>
          </p:nvPr>
        </p:nvSpPr>
        <p:spPr>
          <a:xfrm>
            <a:off x="6858000" y="4038601"/>
            <a:ext cx="1676400" cy="1320800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en-US"/>
          </a:p>
        </p:txBody>
      </p:sp>
      <p:sp>
        <p:nvSpPr>
          <p:cNvPr id="15" name="Title Placeholder 1"/>
          <p:cNvSpPr>
            <a:spLocks noGrp="1"/>
          </p:cNvSpPr>
          <p:nvPr>
            <p:ph type="title"/>
          </p:nvPr>
        </p:nvSpPr>
        <p:spPr>
          <a:xfrm>
            <a:off x="533400" y="508000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b="0" i="0" spc="-150">
                <a:gradFill flip="none" rotWithShape="1">
                  <a:gsLst>
                    <a:gs pos="0">
                      <a:schemeClr val="accent1"/>
                    </a:gs>
                    <a:gs pos="100000">
                      <a:schemeClr val="accent4"/>
                    </a:gs>
                    <a:gs pos="50000">
                      <a:schemeClr val="accent2"/>
                    </a:gs>
                    <a:gs pos="75000">
                      <a:schemeClr val="accent3"/>
                    </a:gs>
                  </a:gsLst>
                  <a:lin ang="0" scaled="1"/>
                  <a:tileRect/>
                </a:gradFill>
                <a:latin typeface="Roboto Slab Bold"/>
                <a:cs typeface="Roboto Slab Bold"/>
              </a:defRPr>
            </a:lvl1pPr>
          </a:lstStyle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16" name="Text Placeholder 17"/>
          <p:cNvSpPr>
            <a:spLocks noGrp="1"/>
          </p:cNvSpPr>
          <p:nvPr>
            <p:ph type="body" sz="quarter" idx="24"/>
          </p:nvPr>
        </p:nvSpPr>
        <p:spPr>
          <a:xfrm>
            <a:off x="533400" y="558801"/>
            <a:ext cx="5029200" cy="431800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1500" b="0" kern="0" spc="0">
                <a:solidFill>
                  <a:schemeClr val="tx1"/>
                </a:solidFill>
                <a:latin typeface="Roboto Light"/>
                <a:ea typeface="Roboto Light"/>
                <a:cs typeface="Roboto Light"/>
              </a:defRPr>
            </a:lvl1pPr>
            <a:lvl2pPr marL="457200" indent="0">
              <a:buFontTx/>
              <a:buNone/>
              <a:defRPr sz="1050">
                <a:latin typeface="Mission Gothic Regular" pitchFamily="50" charset="0"/>
              </a:defRPr>
            </a:lvl2pPr>
            <a:lvl3pPr marL="914400" indent="0">
              <a:buFontTx/>
              <a:buNone/>
              <a:defRPr sz="1050">
                <a:latin typeface="Mission Gothic Regular" pitchFamily="50" charset="0"/>
              </a:defRPr>
            </a:lvl3pPr>
            <a:lvl4pPr marL="1371600" indent="0">
              <a:buFontTx/>
              <a:buNone/>
              <a:defRPr sz="1050">
                <a:latin typeface="Mission Gothic Regular" pitchFamily="50" charset="0"/>
              </a:defRPr>
            </a:lvl4pPr>
            <a:lvl5pPr marL="1828800" indent="0">
              <a:buFontTx/>
              <a:buNone/>
              <a:defRPr sz="1050">
                <a:latin typeface="Mission Gothic Regular" pitchFamily="50" charset="0"/>
              </a:defRPr>
            </a:lvl5pPr>
          </a:lstStyle>
          <a:p>
            <a:pPr lvl="0"/>
            <a:endParaRPr lang="en-JM" dirty="0"/>
          </a:p>
        </p:txBody>
      </p:sp>
    </p:spTree>
    <p:extLst>
      <p:ext uri="{BB962C8B-B14F-4D97-AF65-F5344CB8AC3E}">
        <p14:creationId xmlns:p14="http://schemas.microsoft.com/office/powerpoint/2010/main" val="3725746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1"/>
          <p:cNvSpPr>
            <a:spLocks noGrp="1"/>
          </p:cNvSpPr>
          <p:nvPr>
            <p:ph type="pic" sz="quarter" idx="26"/>
          </p:nvPr>
        </p:nvSpPr>
        <p:spPr>
          <a:xfrm>
            <a:off x="4724400" y="2097000"/>
            <a:ext cx="1905000" cy="2037600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en-US"/>
          </a:p>
        </p:txBody>
      </p:sp>
      <p:sp>
        <p:nvSpPr>
          <p:cNvPr id="19" name="Picture Placeholder 21"/>
          <p:cNvSpPr>
            <a:spLocks noGrp="1"/>
          </p:cNvSpPr>
          <p:nvPr>
            <p:ph type="pic" sz="quarter" idx="27"/>
          </p:nvPr>
        </p:nvSpPr>
        <p:spPr>
          <a:xfrm>
            <a:off x="4724400" y="4236200"/>
            <a:ext cx="1905000" cy="2037600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en-US"/>
          </a:p>
        </p:txBody>
      </p:sp>
      <p:sp>
        <p:nvSpPr>
          <p:cNvPr id="20" name="Picture Placeholder 21"/>
          <p:cNvSpPr>
            <a:spLocks noGrp="1"/>
          </p:cNvSpPr>
          <p:nvPr>
            <p:ph type="pic" sz="quarter" idx="28"/>
          </p:nvPr>
        </p:nvSpPr>
        <p:spPr>
          <a:xfrm>
            <a:off x="609600" y="2097000"/>
            <a:ext cx="1905000" cy="2037600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1" name="Picture Placeholder 21"/>
          <p:cNvSpPr>
            <a:spLocks noGrp="1"/>
          </p:cNvSpPr>
          <p:nvPr>
            <p:ph type="pic" sz="quarter" idx="29"/>
          </p:nvPr>
        </p:nvSpPr>
        <p:spPr>
          <a:xfrm>
            <a:off x="609600" y="4236200"/>
            <a:ext cx="1905000" cy="2037600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en-US"/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533400" y="508000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b="0" i="0" spc="-150">
                <a:gradFill flip="none" rotWithShape="1">
                  <a:gsLst>
                    <a:gs pos="0">
                      <a:schemeClr val="accent1"/>
                    </a:gs>
                    <a:gs pos="100000">
                      <a:schemeClr val="accent4"/>
                    </a:gs>
                    <a:gs pos="50000">
                      <a:schemeClr val="accent2"/>
                    </a:gs>
                    <a:gs pos="75000">
                      <a:schemeClr val="accent3"/>
                    </a:gs>
                  </a:gsLst>
                  <a:lin ang="0" scaled="1"/>
                  <a:tileRect/>
                </a:gradFill>
                <a:latin typeface="Roboto Slab Bold"/>
                <a:cs typeface="Roboto Slab Bold"/>
              </a:defRPr>
            </a:lvl1pPr>
          </a:lstStyle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9" name="Text Placeholder 17"/>
          <p:cNvSpPr>
            <a:spLocks noGrp="1"/>
          </p:cNvSpPr>
          <p:nvPr>
            <p:ph type="body" sz="quarter" idx="24"/>
          </p:nvPr>
        </p:nvSpPr>
        <p:spPr>
          <a:xfrm>
            <a:off x="533400" y="558801"/>
            <a:ext cx="5029200" cy="431800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1500" b="0" kern="0" spc="0">
                <a:solidFill>
                  <a:schemeClr val="tx1"/>
                </a:solidFill>
                <a:latin typeface="Roboto Light"/>
                <a:ea typeface="Roboto Light"/>
                <a:cs typeface="Roboto Light"/>
              </a:defRPr>
            </a:lvl1pPr>
            <a:lvl2pPr marL="457200" indent="0">
              <a:buFontTx/>
              <a:buNone/>
              <a:defRPr sz="1050">
                <a:latin typeface="Mission Gothic Regular" pitchFamily="50" charset="0"/>
              </a:defRPr>
            </a:lvl2pPr>
            <a:lvl3pPr marL="914400" indent="0">
              <a:buFontTx/>
              <a:buNone/>
              <a:defRPr sz="1050">
                <a:latin typeface="Mission Gothic Regular" pitchFamily="50" charset="0"/>
              </a:defRPr>
            </a:lvl3pPr>
            <a:lvl4pPr marL="1371600" indent="0">
              <a:buFontTx/>
              <a:buNone/>
              <a:defRPr sz="1050">
                <a:latin typeface="Mission Gothic Regular" pitchFamily="50" charset="0"/>
              </a:defRPr>
            </a:lvl4pPr>
            <a:lvl5pPr marL="1828800" indent="0">
              <a:buFontTx/>
              <a:buNone/>
              <a:defRPr sz="1050">
                <a:latin typeface="Mission Gothic Regular" pitchFamily="50" charset="0"/>
              </a:defRPr>
            </a:lvl5pPr>
          </a:lstStyle>
          <a:p>
            <a:pPr lvl="0"/>
            <a:endParaRPr lang="en-JM" dirty="0"/>
          </a:p>
        </p:txBody>
      </p:sp>
    </p:spTree>
    <p:extLst>
      <p:ext uri="{BB962C8B-B14F-4D97-AF65-F5344CB8AC3E}">
        <p14:creationId xmlns:p14="http://schemas.microsoft.com/office/powerpoint/2010/main" val="105698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1"/>
          <p:cNvSpPr>
            <a:spLocks noGrp="1"/>
          </p:cNvSpPr>
          <p:nvPr>
            <p:ph type="pic" sz="quarter" idx="26"/>
          </p:nvPr>
        </p:nvSpPr>
        <p:spPr>
          <a:xfrm>
            <a:off x="4562002" y="2006601"/>
            <a:ext cx="2300998" cy="2235200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en-US"/>
          </a:p>
        </p:txBody>
      </p:sp>
      <p:sp>
        <p:nvSpPr>
          <p:cNvPr id="19" name="Picture Placeholder 21"/>
          <p:cNvSpPr>
            <a:spLocks noGrp="1"/>
          </p:cNvSpPr>
          <p:nvPr>
            <p:ph type="pic" sz="quarter" idx="27"/>
          </p:nvPr>
        </p:nvSpPr>
        <p:spPr>
          <a:xfrm>
            <a:off x="6843002" y="2006601"/>
            <a:ext cx="2300998" cy="2235200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en-US"/>
          </a:p>
        </p:txBody>
      </p:sp>
      <p:sp>
        <p:nvSpPr>
          <p:cNvPr id="20" name="Picture Placeholder 21"/>
          <p:cNvSpPr>
            <a:spLocks noGrp="1"/>
          </p:cNvSpPr>
          <p:nvPr>
            <p:ph type="pic" sz="quarter" idx="28"/>
          </p:nvPr>
        </p:nvSpPr>
        <p:spPr>
          <a:xfrm>
            <a:off x="0" y="2006601"/>
            <a:ext cx="2300998" cy="2235200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1" name="Picture Placeholder 21"/>
          <p:cNvSpPr>
            <a:spLocks noGrp="1"/>
          </p:cNvSpPr>
          <p:nvPr>
            <p:ph type="pic" sz="quarter" idx="29"/>
          </p:nvPr>
        </p:nvSpPr>
        <p:spPr>
          <a:xfrm>
            <a:off x="2281001" y="2006601"/>
            <a:ext cx="2300998" cy="2235200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en-US"/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533400" y="508000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b="0" i="0" spc="-150">
                <a:gradFill flip="none" rotWithShape="1">
                  <a:gsLst>
                    <a:gs pos="0">
                      <a:schemeClr val="accent1"/>
                    </a:gs>
                    <a:gs pos="100000">
                      <a:schemeClr val="accent4"/>
                    </a:gs>
                    <a:gs pos="50000">
                      <a:schemeClr val="accent2"/>
                    </a:gs>
                    <a:gs pos="75000">
                      <a:schemeClr val="accent3"/>
                    </a:gs>
                  </a:gsLst>
                  <a:lin ang="0" scaled="1"/>
                  <a:tileRect/>
                </a:gradFill>
                <a:latin typeface="Roboto Slab Bold"/>
                <a:cs typeface="Roboto Slab Bold"/>
              </a:defRPr>
            </a:lvl1pPr>
          </a:lstStyle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9" name="Text Placeholder 17"/>
          <p:cNvSpPr>
            <a:spLocks noGrp="1"/>
          </p:cNvSpPr>
          <p:nvPr>
            <p:ph type="body" sz="quarter" idx="24"/>
          </p:nvPr>
        </p:nvSpPr>
        <p:spPr>
          <a:xfrm>
            <a:off x="533400" y="558801"/>
            <a:ext cx="5029200" cy="431800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1500" b="0" kern="0" spc="0">
                <a:solidFill>
                  <a:schemeClr val="tx1"/>
                </a:solidFill>
                <a:latin typeface="Roboto Light"/>
                <a:ea typeface="Roboto Light"/>
                <a:cs typeface="Roboto Light"/>
              </a:defRPr>
            </a:lvl1pPr>
            <a:lvl2pPr marL="457200" indent="0">
              <a:buFontTx/>
              <a:buNone/>
              <a:defRPr sz="1050">
                <a:latin typeface="Mission Gothic Regular" pitchFamily="50" charset="0"/>
              </a:defRPr>
            </a:lvl2pPr>
            <a:lvl3pPr marL="914400" indent="0">
              <a:buFontTx/>
              <a:buNone/>
              <a:defRPr sz="1050">
                <a:latin typeface="Mission Gothic Regular" pitchFamily="50" charset="0"/>
              </a:defRPr>
            </a:lvl3pPr>
            <a:lvl4pPr marL="1371600" indent="0">
              <a:buFontTx/>
              <a:buNone/>
              <a:defRPr sz="1050">
                <a:latin typeface="Mission Gothic Regular" pitchFamily="50" charset="0"/>
              </a:defRPr>
            </a:lvl4pPr>
            <a:lvl5pPr marL="1828800" indent="0">
              <a:buFontTx/>
              <a:buNone/>
              <a:defRPr sz="1050">
                <a:latin typeface="Mission Gothic Regular" pitchFamily="50" charset="0"/>
              </a:defRPr>
            </a:lvl5pPr>
          </a:lstStyle>
          <a:p>
            <a:pPr lvl="0"/>
            <a:endParaRPr lang="en-JM" dirty="0"/>
          </a:p>
        </p:txBody>
      </p:sp>
    </p:spTree>
    <p:extLst>
      <p:ext uri="{BB962C8B-B14F-4D97-AF65-F5344CB8AC3E}">
        <p14:creationId xmlns:p14="http://schemas.microsoft.com/office/powerpoint/2010/main" val="3274941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508000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JM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1905002"/>
            <a:ext cx="8001000" cy="41655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JM" dirty="0"/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633600" y="1447800"/>
            <a:ext cx="381000" cy="0"/>
          </a:xfrm>
          <a:prstGeom prst="line">
            <a:avLst/>
          </a:prstGeom>
          <a:ln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3337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34" r:id="rId2"/>
    <p:sldLayoutId id="2147483712" r:id="rId3"/>
    <p:sldLayoutId id="2147483725" r:id="rId4"/>
    <p:sldLayoutId id="2147483711" r:id="rId5"/>
    <p:sldLayoutId id="2147483736" r:id="rId6"/>
    <p:sldLayoutId id="2147483710" r:id="rId7"/>
    <p:sldLayoutId id="2147483709" r:id="rId8"/>
    <p:sldLayoutId id="2147483730" r:id="rId9"/>
    <p:sldLayoutId id="2147483722" r:id="rId10"/>
    <p:sldLayoutId id="2147483724" r:id="rId11"/>
    <p:sldLayoutId id="2147483717" r:id="rId12"/>
    <p:sldLayoutId id="2147483707" r:id="rId13"/>
    <p:sldLayoutId id="2147483726" r:id="rId14"/>
    <p:sldLayoutId id="2147483731" r:id="rId15"/>
    <p:sldLayoutId id="2147483727" r:id="rId16"/>
    <p:sldLayoutId id="2147483728" r:id="rId17"/>
    <p:sldLayoutId id="2147483708" r:id="rId18"/>
    <p:sldLayoutId id="2147483649" r:id="rId19"/>
    <p:sldLayoutId id="2147483650" r:id="rId20"/>
    <p:sldLayoutId id="2147483721" r:id="rId21"/>
    <p:sldLayoutId id="2147483704" r:id="rId22"/>
    <p:sldLayoutId id="2147483716" r:id="rId23"/>
    <p:sldLayoutId id="2147483729" r:id="rId24"/>
    <p:sldLayoutId id="2147483698" r:id="rId25"/>
    <p:sldLayoutId id="2147483679" r:id="rId26"/>
    <p:sldLayoutId id="2147483688" r:id="rId27"/>
    <p:sldLayoutId id="2147483703" r:id="rId28"/>
    <p:sldLayoutId id="2147483715" r:id="rId29"/>
    <p:sldLayoutId id="2147483718" r:id="rId30"/>
    <p:sldLayoutId id="2147483686" r:id="rId31"/>
    <p:sldLayoutId id="2147483696" r:id="rId32"/>
    <p:sldLayoutId id="2147483684" r:id="rId33"/>
    <p:sldLayoutId id="2147483683" r:id="rId34"/>
    <p:sldLayoutId id="2147483682" r:id="rId35"/>
    <p:sldLayoutId id="2147483680" r:id="rId36"/>
    <p:sldLayoutId id="2147483681" r:id="rId37"/>
    <p:sldLayoutId id="2147483705" r:id="rId38"/>
    <p:sldLayoutId id="2147483740" r:id="rId39"/>
    <p:sldLayoutId id="2147483677" r:id="rId40"/>
    <p:sldLayoutId id="2147483672" r:id="rId41"/>
    <p:sldLayoutId id="2147483720" r:id="rId42"/>
    <p:sldLayoutId id="2147483697" r:id="rId43"/>
    <p:sldLayoutId id="2147483694" r:id="rId44"/>
    <p:sldLayoutId id="2147483671" r:id="rId45"/>
    <p:sldLayoutId id="2147483669" r:id="rId46"/>
    <p:sldLayoutId id="2147483714" r:id="rId47"/>
    <p:sldLayoutId id="2147483737" r:id="rId48"/>
    <p:sldLayoutId id="2147483667" r:id="rId49"/>
    <p:sldLayoutId id="2147483701" r:id="rId50"/>
    <p:sldLayoutId id="2147483693" r:id="rId51"/>
    <p:sldLayoutId id="2147483665" r:id="rId52"/>
    <p:sldLayoutId id="2147483732" r:id="rId53"/>
    <p:sldLayoutId id="2147483719" r:id="rId54"/>
    <p:sldLayoutId id="2147483664" r:id="rId55"/>
    <p:sldLayoutId id="2147483700" r:id="rId56"/>
    <p:sldLayoutId id="2147483733" r:id="rId57"/>
    <p:sldLayoutId id="2147483713" r:id="rId58"/>
    <p:sldLayoutId id="2147483735" r:id="rId59"/>
    <p:sldLayoutId id="2147483738" r:id="rId60"/>
    <p:sldLayoutId id="2147483660" r:id="rId61"/>
    <p:sldLayoutId id="2147483651" r:id="rId62"/>
    <p:sldLayoutId id="2147483652" r:id="rId63"/>
    <p:sldLayoutId id="2147483653" r:id="rId64"/>
    <p:sldLayoutId id="2147483654" r:id="rId65"/>
    <p:sldLayoutId id="2147483695" r:id="rId66"/>
    <p:sldLayoutId id="2147483655" r:id="rId67"/>
    <p:sldLayoutId id="2147483739" r:id="rId68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hf hdr="0" dt="0"/>
  <p:txStyles>
    <p:titleStyle>
      <a:lvl1pPr algn="l" defTabSz="914400" rtl="0" eaLnBrk="1" latinLnBrk="0" hangingPunct="1">
        <a:spcBef>
          <a:spcPct val="0"/>
        </a:spcBef>
        <a:buNone/>
        <a:defRPr sz="3200" b="0" i="0" kern="1200" spc="-150">
          <a:gradFill flip="none" rotWithShape="1">
            <a:gsLst>
              <a:gs pos="0">
                <a:schemeClr val="accent1"/>
              </a:gs>
              <a:gs pos="100000">
                <a:schemeClr val="accent4"/>
              </a:gs>
              <a:gs pos="45000">
                <a:schemeClr val="accent2"/>
              </a:gs>
              <a:gs pos="68000">
                <a:schemeClr val="accent3"/>
              </a:gs>
            </a:gsLst>
            <a:lin ang="0" scaled="1"/>
            <a:tileRect/>
          </a:gradFill>
          <a:latin typeface="Roboto Slab Bold"/>
          <a:ea typeface="Roboto Light"/>
          <a:cs typeface="Roboto Slab Bold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Roboto Light"/>
          <a:ea typeface="+mn-ea"/>
          <a:cs typeface="Roboto Light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1200" kern="1200">
          <a:solidFill>
            <a:schemeClr val="tx1">
              <a:lumMod val="50000"/>
              <a:lumOff val="50000"/>
            </a:schemeClr>
          </a:solidFill>
          <a:latin typeface="Roboto Light"/>
          <a:ea typeface="+mn-ea"/>
          <a:cs typeface="Roboto Light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>
              <a:lumMod val="50000"/>
              <a:lumOff val="50000"/>
            </a:schemeClr>
          </a:solidFill>
          <a:latin typeface="Roboto Light"/>
          <a:ea typeface="+mn-ea"/>
          <a:cs typeface="Roboto Light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050" kern="1200">
          <a:solidFill>
            <a:schemeClr val="tx1">
              <a:lumMod val="50000"/>
              <a:lumOff val="50000"/>
            </a:schemeClr>
          </a:solidFill>
          <a:latin typeface="Roboto Light"/>
          <a:ea typeface="+mn-ea"/>
          <a:cs typeface="Roboto Light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050" kern="1200">
          <a:solidFill>
            <a:schemeClr val="tx1">
              <a:lumMod val="50000"/>
              <a:lumOff val="50000"/>
            </a:schemeClr>
          </a:solidFill>
          <a:latin typeface="Roboto Light"/>
          <a:ea typeface="+mn-ea"/>
          <a:cs typeface="Roboto Light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9.xml"/><Relationship Id="rId5" Type="http://schemas.openxmlformats.org/officeDocument/2006/relationships/slide" Target="slide6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8.xml"/><Relationship Id="rId5" Type="http://schemas.openxmlformats.org/officeDocument/2006/relationships/slide" Target="slide6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15.png"/><Relationship Id="rId5" Type="http://schemas.openxmlformats.org/officeDocument/2006/relationships/slide" Target="slide6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16.png"/><Relationship Id="rId5" Type="http://schemas.openxmlformats.org/officeDocument/2006/relationships/slide" Target="slide6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17.png"/><Relationship Id="rId5" Type="http://schemas.openxmlformats.org/officeDocument/2006/relationships/slide" Target="slide6.xm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18.png"/><Relationship Id="rId5" Type="http://schemas.openxmlformats.org/officeDocument/2006/relationships/slide" Target="slide6.xml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19.png"/><Relationship Id="rId5" Type="http://schemas.openxmlformats.org/officeDocument/2006/relationships/slide" Target="slide6.xml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8.xml"/><Relationship Id="rId5" Type="http://schemas.openxmlformats.org/officeDocument/2006/relationships/slide" Target="slide6.xml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2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20.png"/><Relationship Id="rId5" Type="http://schemas.openxmlformats.org/officeDocument/2006/relationships/slide" Target="slide6.xml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8.xml"/><Relationship Id="rId5" Type="http://schemas.openxmlformats.org/officeDocument/2006/relationships/slide" Target="slide6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8.xml"/><Relationship Id="rId6" Type="http://schemas.openxmlformats.org/officeDocument/2006/relationships/slide" Target="slide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8.xml"/><Relationship Id="rId5" Type="http://schemas.openxmlformats.org/officeDocument/2006/relationships/slide" Target="slide6.xml"/><Relationship Id="rId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8.xml"/><Relationship Id="rId5" Type="http://schemas.openxmlformats.org/officeDocument/2006/relationships/slide" Target="slide6.xml"/><Relationship Id="rId4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2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22.png"/><Relationship Id="rId5" Type="http://schemas.openxmlformats.org/officeDocument/2006/relationships/slide" Target="slide6.xml"/><Relationship Id="rId4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24.png"/><Relationship Id="rId5" Type="http://schemas.openxmlformats.org/officeDocument/2006/relationships/slide" Target="slide6.xml"/><Relationship Id="rId4" Type="http://schemas.openxmlformats.org/officeDocument/2006/relationships/image" Target="../media/image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8.xml"/><Relationship Id="rId5" Type="http://schemas.openxmlformats.org/officeDocument/2006/relationships/slide" Target="slide6.xml"/><Relationship Id="rId4" Type="http://schemas.openxmlformats.org/officeDocument/2006/relationships/image" Target="../media/image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25.png"/><Relationship Id="rId5" Type="http://schemas.openxmlformats.org/officeDocument/2006/relationships/slide" Target="slide6.xml"/><Relationship Id="rId4" Type="http://schemas.openxmlformats.org/officeDocument/2006/relationships/image" Target="../media/image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26.png"/><Relationship Id="rId5" Type="http://schemas.openxmlformats.org/officeDocument/2006/relationships/slide" Target="slide6.xml"/><Relationship Id="rId4" Type="http://schemas.openxmlformats.org/officeDocument/2006/relationships/image" Target="../media/image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27.png"/><Relationship Id="rId5" Type="http://schemas.openxmlformats.org/officeDocument/2006/relationships/slide" Target="slide6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8.xml"/><Relationship Id="rId5" Type="http://schemas.openxmlformats.org/officeDocument/2006/relationships/slide" Target="slide6.xml"/><Relationship Id="rId4" Type="http://schemas.openxmlformats.org/officeDocument/2006/relationships/image" Target="../media/image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28.png"/><Relationship Id="rId5" Type="http://schemas.openxmlformats.org/officeDocument/2006/relationships/slide" Target="slide6.xml"/><Relationship Id="rId4" Type="http://schemas.openxmlformats.org/officeDocument/2006/relationships/image" Target="../media/image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29.png"/><Relationship Id="rId5" Type="http://schemas.openxmlformats.org/officeDocument/2006/relationships/slide" Target="slide6.xml"/><Relationship Id="rId4" Type="http://schemas.openxmlformats.org/officeDocument/2006/relationships/image" Target="../media/image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8.xml"/><Relationship Id="rId5" Type="http://schemas.openxmlformats.org/officeDocument/2006/relationships/slide" Target="slide6.xml"/><Relationship Id="rId4" Type="http://schemas.openxmlformats.org/officeDocument/2006/relationships/image" Target="../media/image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8.xml"/><Relationship Id="rId5" Type="http://schemas.openxmlformats.org/officeDocument/2006/relationships/slide" Target="slide6.xml"/><Relationship Id="rId4" Type="http://schemas.openxmlformats.org/officeDocument/2006/relationships/image" Target="../media/image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30.png"/><Relationship Id="rId5" Type="http://schemas.openxmlformats.org/officeDocument/2006/relationships/slide" Target="slide6.xml"/><Relationship Id="rId4" Type="http://schemas.openxmlformats.org/officeDocument/2006/relationships/image" Target="../media/image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31.png"/><Relationship Id="rId5" Type="http://schemas.openxmlformats.org/officeDocument/2006/relationships/slide" Target="slide6.xml"/><Relationship Id="rId4" Type="http://schemas.openxmlformats.org/officeDocument/2006/relationships/image" Target="../media/image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32.png"/><Relationship Id="rId5" Type="http://schemas.openxmlformats.org/officeDocument/2006/relationships/slide" Target="slide6.xml"/><Relationship Id="rId4" Type="http://schemas.openxmlformats.org/officeDocument/2006/relationships/image" Target="../media/image8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33.png"/><Relationship Id="rId5" Type="http://schemas.openxmlformats.org/officeDocument/2006/relationships/slide" Target="slide6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8.xml"/><Relationship Id="rId6" Type="http://schemas.openxmlformats.org/officeDocument/2006/relationships/slide" Target="slide6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8.xml"/><Relationship Id="rId5" Type="http://schemas.openxmlformats.org/officeDocument/2006/relationships/slide" Target="slide6.xml"/><Relationship Id="rId4" Type="http://schemas.openxmlformats.org/officeDocument/2006/relationships/image" Target="../media/image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8.xml"/><Relationship Id="rId5" Type="http://schemas.openxmlformats.org/officeDocument/2006/relationships/slide" Target="slide6.xml"/><Relationship Id="rId4" Type="http://schemas.openxmlformats.org/officeDocument/2006/relationships/image" Target="../media/image8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8.xml"/><Relationship Id="rId5" Type="http://schemas.openxmlformats.org/officeDocument/2006/relationships/slide" Target="slide6.xml"/><Relationship Id="rId4" Type="http://schemas.openxmlformats.org/officeDocument/2006/relationships/image" Target="../media/image8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34.png"/><Relationship Id="rId5" Type="http://schemas.openxmlformats.org/officeDocument/2006/relationships/slide" Target="slide6.xml"/><Relationship Id="rId4" Type="http://schemas.openxmlformats.org/officeDocument/2006/relationships/image" Target="../media/image8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8.xml"/><Relationship Id="rId5" Type="http://schemas.openxmlformats.org/officeDocument/2006/relationships/slide" Target="slide6.xml"/><Relationship Id="rId4" Type="http://schemas.openxmlformats.org/officeDocument/2006/relationships/image" Target="../media/image8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10.png"/><Relationship Id="rId5" Type="http://schemas.openxmlformats.org/officeDocument/2006/relationships/slide" Target="slide6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11.png"/><Relationship Id="rId5" Type="http://schemas.openxmlformats.org/officeDocument/2006/relationships/slide" Target="slide6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13.png"/><Relationship Id="rId5" Type="http://schemas.openxmlformats.org/officeDocument/2006/relationships/slide" Target="slide6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14.png"/><Relationship Id="rId5" Type="http://schemas.openxmlformats.org/officeDocument/2006/relationships/slide" Target="slide6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7BB7BEFB-1A9B-1EFE-CC35-B5DC40A4FBF3}"/>
              </a:ext>
            </a:extLst>
          </p:cNvPr>
          <p:cNvSpPr/>
          <p:nvPr/>
        </p:nvSpPr>
        <p:spPr>
          <a:xfrm>
            <a:off x="0" y="0"/>
            <a:ext cx="9144000" cy="6120725"/>
          </a:xfrm>
          <a:prstGeom prst="rect">
            <a:avLst/>
          </a:prstGeom>
          <a:solidFill>
            <a:srgbClr val="6311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pic>
        <p:nvPicPr>
          <p:cNvPr id="18" name="Imagem 17" descr="Uma imagem com desenho, padrão&#10;&#10;Descrição gerada automaticamente">
            <a:extLst>
              <a:ext uri="{FF2B5EF4-FFF2-40B4-BE49-F238E27FC236}">
                <a16:creationId xmlns:a16="http://schemas.microsoft.com/office/drawing/2014/main" id="{A22EC780-8F6A-C004-7442-0E382B107D7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371609"/>
            <a:ext cx="4367307" cy="616769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428FEFEE-9652-6C2A-4C75-07C6DAD7D1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1138" y="6120726"/>
            <a:ext cx="6321725" cy="738120"/>
          </a:xfrm>
          <a:prstGeom prst="rect">
            <a:avLst/>
          </a:prstGeom>
        </p:spPr>
      </p:pic>
      <p:sp>
        <p:nvSpPr>
          <p:cNvPr id="19" name="Retângulo 18">
            <a:extLst>
              <a:ext uri="{FF2B5EF4-FFF2-40B4-BE49-F238E27FC236}">
                <a16:creationId xmlns:a16="http://schemas.microsoft.com/office/drawing/2014/main" id="{367ED047-AA5C-26D5-1E4E-733E5088B331}"/>
              </a:ext>
            </a:extLst>
          </p:cNvPr>
          <p:cNvSpPr/>
          <p:nvPr/>
        </p:nvSpPr>
        <p:spPr>
          <a:xfrm>
            <a:off x="0" y="1828800"/>
            <a:ext cx="4800600" cy="2631579"/>
          </a:xfrm>
          <a:prstGeom prst="rect">
            <a:avLst/>
          </a:prstGeom>
          <a:solidFill>
            <a:srgbClr val="E8A83B"/>
          </a:solidFill>
          <a:ln>
            <a:solidFill>
              <a:srgbClr val="E8A83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D3393161-BD5D-DC1B-AF3C-0CD0758E7A6F}"/>
              </a:ext>
            </a:extLst>
          </p:cNvPr>
          <p:cNvSpPr/>
          <p:nvPr/>
        </p:nvSpPr>
        <p:spPr>
          <a:xfrm>
            <a:off x="381000" y="2175808"/>
            <a:ext cx="775335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4000" b="1" dirty="0">
                <a:solidFill>
                  <a:srgbClr val="631147"/>
                </a:solidFill>
                <a:latin typeface="+mj-lt"/>
              </a:rPr>
              <a:t>GUIA PRÁTICO</a:t>
            </a:r>
          </a:p>
          <a:p>
            <a:r>
              <a:rPr lang="pt-PT" sz="4000" b="1" dirty="0">
                <a:solidFill>
                  <a:schemeClr val="bg2"/>
                </a:solidFill>
                <a:latin typeface="+mj-lt"/>
              </a:rPr>
              <a:t>DOENÇA RENAL </a:t>
            </a:r>
          </a:p>
          <a:p>
            <a:r>
              <a:rPr lang="pt-PT" sz="4000" b="1" dirty="0">
                <a:solidFill>
                  <a:schemeClr val="bg2"/>
                </a:solidFill>
                <a:latin typeface="+mj-lt"/>
              </a:rPr>
              <a:t>CRÓNICA</a:t>
            </a:r>
          </a:p>
        </p:txBody>
      </p:sp>
      <p:pic>
        <p:nvPicPr>
          <p:cNvPr id="21" name="Imagem 20" descr="Uma imagem com Tipo de letra, Gráficos, logótipo, símbolo&#10;&#10;Descrição gerada automaticamente">
            <a:extLst>
              <a:ext uri="{FF2B5EF4-FFF2-40B4-BE49-F238E27FC236}">
                <a16:creationId xmlns:a16="http://schemas.microsoft.com/office/drawing/2014/main" id="{BFD174D7-B2F5-4D93-F34B-62A37F9A928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800" y="318701"/>
            <a:ext cx="1285874" cy="313381"/>
          </a:xfrm>
          <a:prstGeom prst="rect">
            <a:avLst/>
          </a:prstGeom>
        </p:spPr>
      </p:pic>
      <p:sp>
        <p:nvSpPr>
          <p:cNvPr id="2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0AA7C4B4-4808-F62D-61F3-83B5E8D4B9E5}"/>
              </a:ext>
            </a:extLst>
          </p:cNvPr>
          <p:cNvSpPr/>
          <p:nvPr/>
        </p:nvSpPr>
        <p:spPr>
          <a:xfrm rot="16200000">
            <a:off x="7984239" y="5087531"/>
            <a:ext cx="1676400" cy="257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800" i="0" dirty="0">
                <a:solidFill>
                  <a:schemeClr val="bg1"/>
                </a:solidFill>
                <a:latin typeface="Noto Sans" panose="020B0502040504020204" pitchFamily="34" charset="0"/>
              </a:rPr>
              <a:t>PT-18331, aprovado a 04-2024</a:t>
            </a:r>
          </a:p>
        </p:txBody>
      </p:sp>
    </p:spTree>
    <p:extLst>
      <p:ext uri="{BB962C8B-B14F-4D97-AF65-F5344CB8AC3E}">
        <p14:creationId xmlns:p14="http://schemas.microsoft.com/office/powerpoint/2010/main" val="3676957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Imagem 63" descr="Uma imagem com escuridão, preto, captura de ecrã, esguro&#10;&#10;Descrição gerada automaticamente">
            <a:extLst>
              <a:ext uri="{FF2B5EF4-FFF2-40B4-BE49-F238E27FC236}">
                <a16:creationId xmlns:a16="http://schemas.microsoft.com/office/drawing/2014/main" id="{B68476AF-D388-84DC-E1D4-2F6EAA391D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137" y="-685800"/>
            <a:ext cx="4699863" cy="42672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74345" y="507823"/>
            <a:ext cx="7753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Doença Renal Crónica</a:t>
            </a:r>
            <a:endParaRPr kumimoji="0" lang="en-AU" sz="2500" b="1" i="0" u="none" strike="noStrike" kern="1200" cap="none" spc="-15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j-lt"/>
              <a:ea typeface="+mn-ea"/>
              <a:cs typeface="Roboto Slab Regular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5AF43CEA-6E5D-303C-B843-394930481049}"/>
              </a:ext>
            </a:extLst>
          </p:cNvPr>
          <p:cNvSpPr/>
          <p:nvPr/>
        </p:nvSpPr>
        <p:spPr>
          <a:xfrm>
            <a:off x="0" y="-22687"/>
            <a:ext cx="9144000" cy="34378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" dist="25400" dir="5400000" algn="ctr" rotWithShape="0">
              <a:srgbClr val="000000">
                <a:alpha val="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4" name="Imagem 3" descr="Uma imagem com Tipo de letra, Gráficos, design gráfico, logótipo&#10;&#10;Descrição gerada automaticamente">
            <a:extLst>
              <a:ext uri="{FF2B5EF4-FFF2-40B4-BE49-F238E27FC236}">
                <a16:creationId xmlns:a16="http://schemas.microsoft.com/office/drawing/2014/main" id="{B45EF6C7-D587-6A45-2A0B-8A2473C374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58143"/>
            <a:ext cx="749479" cy="182124"/>
          </a:xfrm>
          <a:prstGeom prst="rect">
            <a:avLst/>
          </a:prstGeom>
        </p:spPr>
      </p:pic>
      <p:pic>
        <p:nvPicPr>
          <p:cNvPr id="12" name="Imagem 11" descr="Uma imagem com Gráficos, Tipo de letra, design gráfico, Magenta&#10;&#10;Descrição gerada automaticamente">
            <a:extLst>
              <a:ext uri="{FF2B5EF4-FFF2-40B4-BE49-F238E27FC236}">
                <a16:creationId xmlns:a16="http://schemas.microsoft.com/office/drawing/2014/main" id="{5B27527C-4A3A-F5B1-5754-BF1876BFA8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21" y="57031"/>
            <a:ext cx="1066799" cy="184348"/>
          </a:xfrm>
          <a:prstGeom prst="rect">
            <a:avLst/>
          </a:prstGeom>
        </p:spPr>
      </p:pic>
      <p:sp>
        <p:nvSpPr>
          <p:cNvPr id="15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482FE239-E83A-43C0-1244-E07555EEA319}"/>
              </a:ext>
            </a:extLst>
          </p:cNvPr>
          <p:cNvSpPr/>
          <p:nvPr/>
        </p:nvSpPr>
        <p:spPr>
          <a:xfrm>
            <a:off x="474345" y="1542362"/>
            <a:ext cx="8195310" cy="30241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 DRC é um fator de risco independente para a doença cardiovascular (DCV), que é a principal causa de mortalidade em doentes com DRC. Todas as pessoas com DRC têm um risco acrescido de desenvolver LRA. A DRC predispõe a distúrbios eletrolíticos, como hipercalemia, </a:t>
            </a:r>
            <a:r>
              <a:rPr lang="pt-PT" sz="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hiperfosfatemia</a:t>
            </a: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, sobrecarga de volume, acidose metabólica, e a outras</a:t>
            </a:r>
          </a:p>
          <a:p>
            <a:pPr>
              <a:lnSpc>
                <a:spcPct val="150000"/>
              </a:lnSpc>
            </a:pP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disfunções sistémicas e hormonais, como doença óssea, hipertensão, </a:t>
            </a:r>
            <a:r>
              <a:rPr lang="pt-PT" sz="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hiperlipidemia</a:t>
            </a: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, anorexia, desnutrição, fadiga e anemia.</a:t>
            </a:r>
          </a:p>
          <a:p>
            <a:pPr>
              <a:lnSpc>
                <a:spcPct val="150000"/>
              </a:lnSpc>
            </a:pPr>
            <a:endParaRPr lang="en-US" sz="8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Em doentes com DRC </a:t>
            </a:r>
            <a:r>
              <a:rPr lang="pt-PT" sz="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estadio</a:t>
            </a: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3 ou superior, a hemoglobina deve ser medida pelo menos uma vez por ano. Da mesma forma, os níveis séricos de fósforo, cálcio, hormona </a:t>
            </a:r>
            <a:r>
              <a:rPr lang="pt-PT" sz="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paratiroideia</a:t>
            </a: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, 25-hidroxivitamina D e </a:t>
            </a:r>
            <a:r>
              <a:rPr lang="pt-PT" sz="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fosfatase</a:t>
            </a: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alcalina devem ser verificados regularmente nestes doentes.</a:t>
            </a:r>
          </a:p>
          <a:p>
            <a:pPr>
              <a:lnSpc>
                <a:spcPct val="150000"/>
              </a:lnSpc>
            </a:pPr>
            <a:endParaRPr lang="en-US" sz="8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As doenças infeciosas são a segunda causa de mortalidade nos doentes com DRC, uma vez que a diminuição da função renal prejudica as respostas do sistema imunitário. Por conseguinte, todos os adultos com DRC devem ser vacinados anualmente com a vacina contra a gripe, exceto em caso de contraindicação, e os adultos nos </a:t>
            </a:r>
            <a:r>
              <a:rPr lang="pt-PT" sz="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estadios</a:t>
            </a: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4 e 5 que apresentem um risco elevado de progressão da DRC devem ser imunizados contra a hepatite B e a resposta deve ser confirmada por testes serológicos. Os adultos com TFG nos </a:t>
            </a:r>
            <a:r>
              <a:rPr lang="pt-PT" sz="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estadios</a:t>
            </a: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4 e 5 e que apresentem um risco elevado de infeção pneumocócica (por exemplo, diabetes, síndrome nefrótica ou pessoas sob terapêutica imunossupressora) devem ser vacinados com a vacina pneumocócica polivalente, exceto se houver contraindicação, e a revacinação deve ser efetuada no prazo de </a:t>
            </a:r>
            <a:r>
              <a:rPr lang="en-US" sz="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cinco</a:t>
            </a:r>
            <a:r>
              <a:rPr lang="en-US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</a:t>
            </a:r>
            <a:r>
              <a:rPr lang="en-US" sz="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anos</a:t>
            </a:r>
            <a:r>
              <a:rPr lang="en-US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.</a:t>
            </a:r>
          </a:p>
          <a:p>
            <a:pPr>
              <a:lnSpc>
                <a:spcPct val="150000"/>
              </a:lnSpc>
            </a:pPr>
            <a:endParaRPr lang="en-US" sz="8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Para além disso, a DRC está associada a um risco acrescido de efeitos adversos por fármacos, administração de </a:t>
            </a:r>
            <a:r>
              <a:rPr lang="pt-PT" sz="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radiocontraste</a:t>
            </a: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intravascular, cirurgia e outros procedimentos</a:t>
            </a:r>
          </a:p>
          <a:p>
            <a:pPr>
              <a:lnSpc>
                <a:spcPct val="150000"/>
              </a:lnSpc>
            </a:pPr>
            <a:r>
              <a:rPr lang="en-US" sz="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invasivos</a:t>
            </a:r>
            <a:r>
              <a:rPr lang="en-US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.</a:t>
            </a:r>
            <a:endParaRPr lang="pt-PT" sz="800" i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9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7E8BF3F0-87D8-37D6-EAE5-7579D4B299AF}"/>
              </a:ext>
            </a:extLst>
          </p:cNvPr>
          <p:cNvSpPr/>
          <p:nvPr/>
        </p:nvSpPr>
        <p:spPr>
          <a:xfrm>
            <a:off x="474345" y="762000"/>
            <a:ext cx="8195310" cy="23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Andreia Nunes; Carolina Belino; Cristina </a:t>
            </a:r>
            <a:r>
              <a:rPr lang="pt-PT" sz="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Outerelo</a:t>
            </a:r>
            <a:r>
              <a:rPr lang="pt-PT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; Gilberto Guimarães; Ivan Luz; Zélia Lopes</a:t>
            </a:r>
            <a:endParaRPr lang="pt-PT" sz="700" i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20" name="Rectangle 6">
            <a:extLst>
              <a:ext uri="{FF2B5EF4-FFF2-40B4-BE49-F238E27FC236}">
                <a16:creationId xmlns:a16="http://schemas.microsoft.com/office/drawing/2014/main" id="{EE6FCB8D-F682-BC90-6EDE-AEA4C16495FB}"/>
              </a:ext>
            </a:extLst>
          </p:cNvPr>
          <p:cNvSpPr/>
          <p:nvPr/>
        </p:nvSpPr>
        <p:spPr>
          <a:xfrm>
            <a:off x="475363" y="1094601"/>
            <a:ext cx="775335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Complicações</a:t>
            </a:r>
            <a:endParaRPr kumimoji="0" lang="en-AU" sz="1200" b="1" i="0" u="none" strike="noStrike" kern="1200" cap="none" spc="-15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j-lt"/>
              <a:ea typeface="+mn-ea"/>
              <a:cs typeface="Roboto Slab Regular"/>
            </a:endParaRPr>
          </a:p>
        </p:txBody>
      </p:sp>
    </p:spTree>
    <p:extLst>
      <p:ext uri="{BB962C8B-B14F-4D97-AF65-F5344CB8AC3E}">
        <p14:creationId xmlns:p14="http://schemas.microsoft.com/office/powerpoint/2010/main" val="3340704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Imagem 63" descr="Uma imagem com escuridão, preto, captura de ecrã, esguro&#10;&#10;Descrição gerada automaticamente">
            <a:extLst>
              <a:ext uri="{FF2B5EF4-FFF2-40B4-BE49-F238E27FC236}">
                <a16:creationId xmlns:a16="http://schemas.microsoft.com/office/drawing/2014/main" id="{B68476AF-D388-84DC-E1D4-2F6EAA391D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137" y="-685800"/>
            <a:ext cx="4699863" cy="42672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74345" y="507823"/>
            <a:ext cx="7753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Doença Renal Crónica</a:t>
            </a:r>
            <a:endParaRPr kumimoji="0" lang="en-AU" sz="2500" b="1" i="0" u="none" strike="noStrike" kern="1200" cap="none" spc="-15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j-lt"/>
              <a:ea typeface="+mn-ea"/>
              <a:cs typeface="Roboto Slab Regular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5AF43CEA-6E5D-303C-B843-394930481049}"/>
              </a:ext>
            </a:extLst>
          </p:cNvPr>
          <p:cNvSpPr/>
          <p:nvPr/>
        </p:nvSpPr>
        <p:spPr>
          <a:xfrm>
            <a:off x="0" y="-22687"/>
            <a:ext cx="9144000" cy="34378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" dist="25400" dir="5400000" algn="ctr" rotWithShape="0">
              <a:srgbClr val="000000">
                <a:alpha val="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4" name="Imagem 3" descr="Uma imagem com Tipo de letra, Gráficos, design gráfico, logótipo&#10;&#10;Descrição gerada automaticamente">
            <a:extLst>
              <a:ext uri="{FF2B5EF4-FFF2-40B4-BE49-F238E27FC236}">
                <a16:creationId xmlns:a16="http://schemas.microsoft.com/office/drawing/2014/main" id="{B45EF6C7-D587-6A45-2A0B-8A2473C374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58143"/>
            <a:ext cx="749479" cy="182124"/>
          </a:xfrm>
          <a:prstGeom prst="rect">
            <a:avLst/>
          </a:prstGeom>
        </p:spPr>
      </p:pic>
      <p:pic>
        <p:nvPicPr>
          <p:cNvPr id="12" name="Imagem 11" descr="Uma imagem com Gráficos, Tipo de letra, design gráfico, Magenta&#10;&#10;Descrição gerada automaticamente">
            <a:extLst>
              <a:ext uri="{FF2B5EF4-FFF2-40B4-BE49-F238E27FC236}">
                <a16:creationId xmlns:a16="http://schemas.microsoft.com/office/drawing/2014/main" id="{5B27527C-4A3A-F5B1-5754-BF1876BFA8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21" y="57031"/>
            <a:ext cx="1066799" cy="184348"/>
          </a:xfrm>
          <a:prstGeom prst="rect">
            <a:avLst/>
          </a:prstGeom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37407A45-FF2F-4B47-2168-34D4575289DD}"/>
              </a:ext>
            </a:extLst>
          </p:cNvPr>
          <p:cNvSpPr/>
          <p:nvPr/>
        </p:nvSpPr>
        <p:spPr>
          <a:xfrm>
            <a:off x="475363" y="1170801"/>
            <a:ext cx="775335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Gestão</a:t>
            </a:r>
            <a:endParaRPr kumimoji="0" lang="en-AU" sz="1000" b="1" i="0" u="none" strike="noStrike" kern="1200" cap="none" spc="-15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j-lt"/>
              <a:ea typeface="+mn-ea"/>
              <a:cs typeface="Roboto Slab Regular"/>
            </a:endParaRPr>
          </a:p>
        </p:txBody>
      </p:sp>
      <p:sp>
        <p:nvSpPr>
          <p:cNvPr id="6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3B2F44E5-B9A4-7A9D-90BA-1C4144777797}"/>
              </a:ext>
            </a:extLst>
          </p:cNvPr>
          <p:cNvSpPr/>
          <p:nvPr/>
        </p:nvSpPr>
        <p:spPr>
          <a:xfrm>
            <a:off x="474345" y="5486892"/>
            <a:ext cx="8195310" cy="2566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PT" sz="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Legenda: DRC:</a:t>
            </a:r>
            <a:r>
              <a:rPr lang="pt-PT" sz="8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Doença Renal Crónica</a:t>
            </a:r>
            <a:endParaRPr lang="pt-PT" sz="800" i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9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7E8BF3F0-87D8-37D6-EAE5-7579D4B299AF}"/>
              </a:ext>
            </a:extLst>
          </p:cNvPr>
          <p:cNvSpPr/>
          <p:nvPr/>
        </p:nvSpPr>
        <p:spPr>
          <a:xfrm>
            <a:off x="474345" y="762000"/>
            <a:ext cx="8195310" cy="23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700" dirty="0">
                <a:solidFill>
                  <a:srgbClr val="333333"/>
                </a:solidFill>
                <a:latin typeface="+mj-lt"/>
              </a:rPr>
              <a:t>Andreia Nunes; Carolina Belino; Cristina </a:t>
            </a:r>
            <a:r>
              <a:rPr lang="pt-PT" sz="700" dirty="0" err="1">
                <a:solidFill>
                  <a:srgbClr val="333333"/>
                </a:solidFill>
                <a:latin typeface="+mj-lt"/>
              </a:rPr>
              <a:t>Outerelo</a:t>
            </a:r>
            <a:r>
              <a:rPr lang="pt-PT" sz="700" dirty="0">
                <a:solidFill>
                  <a:srgbClr val="333333"/>
                </a:solidFill>
                <a:latin typeface="+mj-lt"/>
              </a:rPr>
              <a:t>; Gilberto Guimarães; Ivan Luz; Zélia Lopes</a:t>
            </a:r>
            <a:endParaRPr lang="pt-PT" sz="700" i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14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889FBBDA-AEED-5428-B090-4544D0DD5122}"/>
              </a:ext>
            </a:extLst>
          </p:cNvPr>
          <p:cNvSpPr/>
          <p:nvPr/>
        </p:nvSpPr>
        <p:spPr>
          <a:xfrm>
            <a:off x="474345" y="2055783"/>
            <a:ext cx="8195310" cy="4388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800" b="1" dirty="0" err="1">
                <a:solidFill>
                  <a:srgbClr val="830051"/>
                </a:solidFill>
                <a:latin typeface="+mj-lt"/>
              </a:rPr>
              <a:t>Tabela</a:t>
            </a:r>
            <a:r>
              <a:rPr lang="en-US" sz="800" b="1" dirty="0">
                <a:solidFill>
                  <a:srgbClr val="830051"/>
                </a:solidFill>
                <a:latin typeface="+mj-lt"/>
              </a:rPr>
              <a:t> 4.</a:t>
            </a:r>
          </a:p>
          <a:p>
            <a:pPr algn="ctr">
              <a:lnSpc>
                <a:spcPct val="150000"/>
              </a:lnSpc>
            </a:pPr>
            <a:r>
              <a:rPr lang="pt-PT" sz="800" b="1" dirty="0">
                <a:solidFill>
                  <a:srgbClr val="333333"/>
                </a:solidFill>
                <a:latin typeface="+mj-lt"/>
              </a:rPr>
              <a:t>Medidas Não Farmacológicas na Doença Renal Crónica</a:t>
            </a:r>
            <a:endParaRPr lang="pt-PT" sz="800" i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pic>
        <p:nvPicPr>
          <p:cNvPr id="18" name="Imagem 17" descr="Uma imagem com texto, captura de ecrã, Tipo de letra&#10;&#10;Descrição gerada automaticamente">
            <a:extLst>
              <a:ext uri="{FF2B5EF4-FFF2-40B4-BE49-F238E27FC236}">
                <a16:creationId xmlns:a16="http://schemas.microsoft.com/office/drawing/2014/main" id="{7459EAAE-ABE9-4341-D0FF-E5A42B3B003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4203" y="2510870"/>
            <a:ext cx="5315595" cy="2972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946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Imagem 63" descr="Uma imagem com escuridão, preto, captura de ecrã, esguro&#10;&#10;Descrição gerada automaticamente">
            <a:extLst>
              <a:ext uri="{FF2B5EF4-FFF2-40B4-BE49-F238E27FC236}">
                <a16:creationId xmlns:a16="http://schemas.microsoft.com/office/drawing/2014/main" id="{B68476AF-D388-84DC-E1D4-2F6EAA391D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137" y="-685800"/>
            <a:ext cx="4699863" cy="42672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74345" y="507823"/>
            <a:ext cx="7753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Doença Renal Crónica</a:t>
            </a:r>
            <a:endParaRPr kumimoji="0" lang="en-AU" sz="2500" b="1" i="0" u="none" strike="noStrike" kern="1200" cap="none" spc="-15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j-lt"/>
              <a:ea typeface="+mn-ea"/>
              <a:cs typeface="Roboto Slab Regular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5AF43CEA-6E5D-303C-B843-394930481049}"/>
              </a:ext>
            </a:extLst>
          </p:cNvPr>
          <p:cNvSpPr/>
          <p:nvPr/>
        </p:nvSpPr>
        <p:spPr>
          <a:xfrm>
            <a:off x="0" y="-22687"/>
            <a:ext cx="9144000" cy="34378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" dist="25400" dir="5400000" algn="ctr" rotWithShape="0">
              <a:srgbClr val="000000">
                <a:alpha val="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4" name="Imagem 3" descr="Uma imagem com Tipo de letra, Gráficos, design gráfico, logótipo&#10;&#10;Descrição gerada automaticamente">
            <a:extLst>
              <a:ext uri="{FF2B5EF4-FFF2-40B4-BE49-F238E27FC236}">
                <a16:creationId xmlns:a16="http://schemas.microsoft.com/office/drawing/2014/main" id="{B45EF6C7-D587-6A45-2A0B-8A2473C374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58143"/>
            <a:ext cx="749479" cy="182124"/>
          </a:xfrm>
          <a:prstGeom prst="rect">
            <a:avLst/>
          </a:prstGeom>
        </p:spPr>
      </p:pic>
      <p:pic>
        <p:nvPicPr>
          <p:cNvPr id="12" name="Imagem 11" descr="Uma imagem com Gráficos, Tipo de letra, design gráfico, Magenta&#10;&#10;Descrição gerada automaticamente">
            <a:extLst>
              <a:ext uri="{FF2B5EF4-FFF2-40B4-BE49-F238E27FC236}">
                <a16:creationId xmlns:a16="http://schemas.microsoft.com/office/drawing/2014/main" id="{5B27527C-4A3A-F5B1-5754-BF1876BFA8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21" y="57031"/>
            <a:ext cx="1066799" cy="184348"/>
          </a:xfrm>
          <a:prstGeom prst="rect">
            <a:avLst/>
          </a:prstGeom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37407A45-FF2F-4B47-2168-34D4575289DD}"/>
              </a:ext>
            </a:extLst>
          </p:cNvPr>
          <p:cNvSpPr/>
          <p:nvPr/>
        </p:nvSpPr>
        <p:spPr>
          <a:xfrm>
            <a:off x="475363" y="1170801"/>
            <a:ext cx="775335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Gestão</a:t>
            </a:r>
            <a:endParaRPr kumimoji="0" lang="en-AU" sz="1000" b="1" i="0" u="none" strike="noStrike" kern="1200" cap="none" spc="-15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j-lt"/>
              <a:ea typeface="+mn-ea"/>
              <a:cs typeface="Roboto Slab Regular"/>
            </a:endParaRPr>
          </a:p>
        </p:txBody>
      </p:sp>
      <p:sp>
        <p:nvSpPr>
          <p:cNvPr id="6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3B2F44E5-B9A4-7A9D-90BA-1C4144777797}"/>
              </a:ext>
            </a:extLst>
          </p:cNvPr>
          <p:cNvSpPr/>
          <p:nvPr/>
        </p:nvSpPr>
        <p:spPr>
          <a:xfrm>
            <a:off x="1914201" y="5618295"/>
            <a:ext cx="5315595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sz="7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Legenda: ARA</a:t>
            </a:r>
            <a:r>
              <a:rPr lang="pt-PT" sz="7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: antagonistas dos recetores da angiotensina; </a:t>
            </a:r>
            <a:r>
              <a:rPr lang="pt-PT" sz="7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DRC</a:t>
            </a:r>
            <a:r>
              <a:rPr lang="pt-PT" sz="7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: Doença Renal Crónica; </a:t>
            </a:r>
            <a:r>
              <a:rPr lang="pt-PT" sz="7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IECA</a:t>
            </a:r>
            <a:r>
              <a:rPr lang="pt-PT" sz="7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: Inibidores da enzima de conversão da angiotensina; </a:t>
            </a:r>
            <a:r>
              <a:rPr lang="pt-PT" sz="7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iSGLT2</a:t>
            </a:r>
            <a:r>
              <a:rPr lang="pt-PT" sz="7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: Inibidores do </a:t>
            </a:r>
            <a:r>
              <a:rPr lang="pt-PT" sz="700" b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co-transportador</a:t>
            </a:r>
            <a:r>
              <a:rPr lang="pt-PT" sz="7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de sódio-glucose 2; </a:t>
            </a:r>
            <a:r>
              <a:rPr lang="pt-PT" sz="7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iSRAA</a:t>
            </a:r>
            <a:r>
              <a:rPr lang="pt-PT" sz="7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: Inibidores do sistema renina-angiotensina-aldosterona; </a:t>
            </a:r>
            <a:r>
              <a:rPr lang="pt-PT" sz="7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RAC</a:t>
            </a:r>
            <a:r>
              <a:rPr lang="pt-PT" sz="7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: Rácio Albumina Creatinina;</a:t>
            </a:r>
            <a:endParaRPr lang="pt-PT" sz="700" i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9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7E8BF3F0-87D8-37D6-EAE5-7579D4B299AF}"/>
              </a:ext>
            </a:extLst>
          </p:cNvPr>
          <p:cNvSpPr/>
          <p:nvPr/>
        </p:nvSpPr>
        <p:spPr>
          <a:xfrm>
            <a:off x="474345" y="762000"/>
            <a:ext cx="8195310" cy="23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700" dirty="0">
                <a:solidFill>
                  <a:srgbClr val="333333"/>
                </a:solidFill>
                <a:latin typeface="+mj-lt"/>
              </a:rPr>
              <a:t>Andreia Nunes; Carolina Belino; Cristina </a:t>
            </a:r>
            <a:r>
              <a:rPr lang="pt-PT" sz="700" dirty="0" err="1">
                <a:solidFill>
                  <a:srgbClr val="333333"/>
                </a:solidFill>
                <a:latin typeface="+mj-lt"/>
              </a:rPr>
              <a:t>Outerelo</a:t>
            </a:r>
            <a:r>
              <a:rPr lang="pt-PT" sz="700" dirty="0">
                <a:solidFill>
                  <a:srgbClr val="333333"/>
                </a:solidFill>
                <a:latin typeface="+mj-lt"/>
              </a:rPr>
              <a:t>; Gilberto Guimarães; Ivan Luz; Zélia Lopes</a:t>
            </a:r>
            <a:endParaRPr lang="pt-PT" sz="700" i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14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889FBBDA-AEED-5428-B090-4544D0DD5122}"/>
              </a:ext>
            </a:extLst>
          </p:cNvPr>
          <p:cNvSpPr/>
          <p:nvPr/>
        </p:nvSpPr>
        <p:spPr>
          <a:xfrm>
            <a:off x="474345" y="1447800"/>
            <a:ext cx="8195310" cy="4388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800" b="1" dirty="0" err="1">
                <a:solidFill>
                  <a:srgbClr val="830051"/>
                </a:solidFill>
                <a:latin typeface="+mj-lt"/>
              </a:rPr>
              <a:t>Tabela</a:t>
            </a:r>
            <a:r>
              <a:rPr lang="en-US" sz="800" b="1" dirty="0">
                <a:solidFill>
                  <a:srgbClr val="830051"/>
                </a:solidFill>
                <a:latin typeface="+mj-lt"/>
              </a:rPr>
              <a:t> 5.</a:t>
            </a:r>
          </a:p>
          <a:p>
            <a:pPr algn="ctr">
              <a:lnSpc>
                <a:spcPct val="150000"/>
              </a:lnSpc>
            </a:pPr>
            <a:r>
              <a:rPr lang="pt-PT" sz="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Medidas farmacológicas na Doença Renal Crónica</a:t>
            </a:r>
            <a:endParaRPr lang="pt-PT" sz="800" i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pic>
        <p:nvPicPr>
          <p:cNvPr id="10" name="Imagem 9" descr="Uma imagem com texto, captura de ecrã, Tipo de letra&#10;&#10;Descrição gerada automaticamente">
            <a:extLst>
              <a:ext uri="{FF2B5EF4-FFF2-40B4-BE49-F238E27FC236}">
                <a16:creationId xmlns:a16="http://schemas.microsoft.com/office/drawing/2014/main" id="{6419C0EA-2C0B-8C45-7EC9-14FC8273AF8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4203" y="1894983"/>
            <a:ext cx="5315594" cy="3705205"/>
          </a:xfrm>
          <a:prstGeom prst="rect">
            <a:avLst/>
          </a:prstGeom>
        </p:spPr>
      </p:pic>
      <p:sp>
        <p:nvSpPr>
          <p:cNvPr id="11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5CE1371A-1C18-5E33-3F4B-D0936DD9B3D3}"/>
              </a:ext>
            </a:extLst>
          </p:cNvPr>
          <p:cNvSpPr/>
          <p:nvPr/>
        </p:nvSpPr>
        <p:spPr>
          <a:xfrm>
            <a:off x="474345" y="6098002"/>
            <a:ext cx="8195310" cy="4388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É importante avaliar regularmente a hipotensão postural nos doentes com DRC que tomam </a:t>
            </a:r>
            <a:r>
              <a:rPr lang="pt-PT" sz="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anti-hipertensores</a:t>
            </a: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e adaptar a terapêutica em doentes idosos a objetivos de pressão arterial mais “permissivos”, tendo em conta a idade, as comorbilidades, outras terapêuticas e potenciais efeitos adversos, como os distúrbios eletrolíticos.</a:t>
            </a:r>
          </a:p>
        </p:txBody>
      </p:sp>
    </p:spTree>
    <p:extLst>
      <p:ext uri="{BB962C8B-B14F-4D97-AF65-F5344CB8AC3E}">
        <p14:creationId xmlns:p14="http://schemas.microsoft.com/office/powerpoint/2010/main" val="1437439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Imagem 63" descr="Uma imagem com escuridão, preto, captura de ecrã, esguro&#10;&#10;Descrição gerada automaticamente">
            <a:extLst>
              <a:ext uri="{FF2B5EF4-FFF2-40B4-BE49-F238E27FC236}">
                <a16:creationId xmlns:a16="http://schemas.microsoft.com/office/drawing/2014/main" id="{B68476AF-D388-84DC-E1D4-2F6EAA391D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137" y="-685800"/>
            <a:ext cx="4699863" cy="42672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74345" y="507823"/>
            <a:ext cx="7753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Doença Renal Crónica</a:t>
            </a:r>
            <a:endParaRPr kumimoji="0" lang="en-AU" sz="2500" b="1" i="0" u="none" strike="noStrike" kern="1200" cap="none" spc="-15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j-lt"/>
              <a:ea typeface="+mn-ea"/>
              <a:cs typeface="Roboto Slab Regular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5AF43CEA-6E5D-303C-B843-394930481049}"/>
              </a:ext>
            </a:extLst>
          </p:cNvPr>
          <p:cNvSpPr/>
          <p:nvPr/>
        </p:nvSpPr>
        <p:spPr>
          <a:xfrm>
            <a:off x="0" y="-22687"/>
            <a:ext cx="9144000" cy="34378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" dist="25400" dir="5400000" algn="ctr" rotWithShape="0">
              <a:srgbClr val="000000">
                <a:alpha val="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4" name="Imagem 3" descr="Uma imagem com Tipo de letra, Gráficos, design gráfico, logótipo&#10;&#10;Descrição gerada automaticamente">
            <a:extLst>
              <a:ext uri="{FF2B5EF4-FFF2-40B4-BE49-F238E27FC236}">
                <a16:creationId xmlns:a16="http://schemas.microsoft.com/office/drawing/2014/main" id="{B45EF6C7-D587-6A45-2A0B-8A2473C374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58143"/>
            <a:ext cx="749479" cy="182124"/>
          </a:xfrm>
          <a:prstGeom prst="rect">
            <a:avLst/>
          </a:prstGeom>
        </p:spPr>
      </p:pic>
      <p:pic>
        <p:nvPicPr>
          <p:cNvPr id="12" name="Imagem 11" descr="Uma imagem com Gráficos, Tipo de letra, design gráfico, Magenta&#10;&#10;Descrição gerada automaticamente">
            <a:extLst>
              <a:ext uri="{FF2B5EF4-FFF2-40B4-BE49-F238E27FC236}">
                <a16:creationId xmlns:a16="http://schemas.microsoft.com/office/drawing/2014/main" id="{5B27527C-4A3A-F5B1-5754-BF1876BFA8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21" y="57031"/>
            <a:ext cx="1066799" cy="184348"/>
          </a:xfrm>
          <a:prstGeom prst="rect">
            <a:avLst/>
          </a:prstGeom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37407A45-FF2F-4B47-2168-34D4575289DD}"/>
              </a:ext>
            </a:extLst>
          </p:cNvPr>
          <p:cNvSpPr/>
          <p:nvPr/>
        </p:nvSpPr>
        <p:spPr>
          <a:xfrm>
            <a:off x="475363" y="1170801"/>
            <a:ext cx="775335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Referenciação a Serviços Hospitalares</a:t>
            </a:r>
            <a:endParaRPr kumimoji="0" lang="en-AU" sz="1000" b="1" i="0" u="none" strike="noStrike" kern="1200" cap="none" spc="-15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j-lt"/>
              <a:ea typeface="+mn-ea"/>
              <a:cs typeface="Roboto Slab Regular"/>
            </a:endParaRPr>
          </a:p>
        </p:txBody>
      </p:sp>
      <p:sp>
        <p:nvSpPr>
          <p:cNvPr id="6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3B2F44E5-B9A4-7A9D-90BA-1C4144777797}"/>
              </a:ext>
            </a:extLst>
          </p:cNvPr>
          <p:cNvSpPr/>
          <p:nvPr/>
        </p:nvSpPr>
        <p:spPr>
          <a:xfrm>
            <a:off x="2057400" y="6222143"/>
            <a:ext cx="5029201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7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Legenda: DRC</a:t>
            </a:r>
            <a:r>
              <a:rPr lang="en-US" sz="7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: </a:t>
            </a:r>
            <a:r>
              <a:rPr lang="en-US" sz="700" b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Doença</a:t>
            </a:r>
            <a:r>
              <a:rPr lang="en-US" sz="7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Renal </a:t>
            </a:r>
            <a:r>
              <a:rPr lang="en-US" sz="700" b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Crónica</a:t>
            </a:r>
            <a:r>
              <a:rPr lang="en-US" sz="7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; </a:t>
            </a:r>
            <a:r>
              <a:rPr lang="en-US" sz="7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LRA</a:t>
            </a:r>
            <a:r>
              <a:rPr lang="en-US" sz="7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: </a:t>
            </a:r>
            <a:r>
              <a:rPr lang="en-US" sz="700" b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Lesão</a:t>
            </a:r>
            <a:r>
              <a:rPr lang="en-US" sz="7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Renal Aguda; </a:t>
            </a:r>
            <a:r>
              <a:rPr lang="en-US" sz="7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PCR</a:t>
            </a:r>
            <a:r>
              <a:rPr lang="en-US" sz="7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: Protein–Creatinine Ratio; </a:t>
            </a:r>
            <a:r>
              <a:rPr lang="en-US" sz="7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PER</a:t>
            </a:r>
            <a:r>
              <a:rPr lang="en-US" sz="7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: </a:t>
            </a:r>
            <a:r>
              <a:rPr lang="en-US" sz="700" b="0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Protein Excretion Rates</a:t>
            </a:r>
            <a:r>
              <a:rPr lang="en-US" sz="700" b="0" i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; </a:t>
            </a:r>
            <a:r>
              <a:rPr lang="en-US" sz="700" b="1" i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RAC</a:t>
            </a:r>
            <a:r>
              <a:rPr lang="en-US" sz="700" b="0" i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: </a:t>
            </a:r>
            <a:r>
              <a:rPr lang="en-US" sz="700" b="0" i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Rácio</a:t>
            </a:r>
            <a:r>
              <a:rPr lang="en-US" sz="700" b="0" i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</a:t>
            </a:r>
            <a:r>
              <a:rPr lang="en-US" sz="700" b="0" i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Albumina</a:t>
            </a:r>
            <a:r>
              <a:rPr lang="en-US" sz="700" b="0" i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</a:t>
            </a:r>
            <a:r>
              <a:rPr lang="en-US" sz="700" b="0" i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Creatinina</a:t>
            </a:r>
            <a:r>
              <a:rPr lang="en-US" sz="700" b="0" i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; </a:t>
            </a:r>
            <a:r>
              <a:rPr lang="en-US" sz="700" b="1" i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TFG</a:t>
            </a:r>
            <a:r>
              <a:rPr lang="en-US" sz="700" b="0" i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: Taxa de </a:t>
            </a:r>
            <a:r>
              <a:rPr lang="en-US" sz="700" b="0" i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Filtração</a:t>
            </a:r>
            <a:r>
              <a:rPr lang="en-US" sz="700" b="0" i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Glomerular; </a:t>
            </a:r>
            <a:r>
              <a:rPr lang="en-US" sz="700" b="1" i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TFGe</a:t>
            </a:r>
            <a:r>
              <a:rPr lang="en-US" sz="700" b="0" i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: Taxa de </a:t>
            </a:r>
            <a:r>
              <a:rPr lang="en-US" sz="700" b="0" i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Filtração</a:t>
            </a:r>
            <a:r>
              <a:rPr lang="en-US" sz="700" b="0" i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Glomerular </a:t>
            </a:r>
            <a:r>
              <a:rPr lang="en-US" sz="700" b="0" i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estimada</a:t>
            </a:r>
            <a:endParaRPr lang="pt-PT" sz="700" i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9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7E8BF3F0-87D8-37D6-EAE5-7579D4B299AF}"/>
              </a:ext>
            </a:extLst>
          </p:cNvPr>
          <p:cNvSpPr/>
          <p:nvPr/>
        </p:nvSpPr>
        <p:spPr>
          <a:xfrm>
            <a:off x="474345" y="762000"/>
            <a:ext cx="8195310" cy="23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700" dirty="0">
                <a:solidFill>
                  <a:srgbClr val="333333"/>
                </a:solidFill>
                <a:latin typeface="+mj-lt"/>
              </a:rPr>
              <a:t>Andreia Nunes; Carolina Belino; Cristina </a:t>
            </a:r>
            <a:r>
              <a:rPr lang="pt-PT" sz="700" dirty="0" err="1">
                <a:solidFill>
                  <a:srgbClr val="333333"/>
                </a:solidFill>
                <a:latin typeface="+mj-lt"/>
              </a:rPr>
              <a:t>Outerelo</a:t>
            </a:r>
            <a:r>
              <a:rPr lang="pt-PT" sz="700" dirty="0">
                <a:solidFill>
                  <a:srgbClr val="333333"/>
                </a:solidFill>
                <a:latin typeface="+mj-lt"/>
              </a:rPr>
              <a:t>; Gilberto Guimarães; Ivan Luz; Zélia Lopes</a:t>
            </a:r>
            <a:endParaRPr lang="pt-PT" sz="700" i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14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889FBBDA-AEED-5428-B090-4544D0DD5122}"/>
              </a:ext>
            </a:extLst>
          </p:cNvPr>
          <p:cNvSpPr/>
          <p:nvPr/>
        </p:nvSpPr>
        <p:spPr>
          <a:xfrm>
            <a:off x="474345" y="1447800"/>
            <a:ext cx="819531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" b="1" dirty="0" err="1">
                <a:solidFill>
                  <a:srgbClr val="830051"/>
                </a:solidFill>
                <a:latin typeface="+mj-lt"/>
              </a:rPr>
              <a:t>Tabela</a:t>
            </a:r>
            <a:r>
              <a:rPr lang="en-US" sz="800" b="1" dirty="0">
                <a:solidFill>
                  <a:srgbClr val="830051"/>
                </a:solidFill>
                <a:latin typeface="+mj-lt"/>
              </a:rPr>
              <a:t> 6.</a:t>
            </a:r>
          </a:p>
          <a:p>
            <a:pPr algn="ctr"/>
            <a:r>
              <a:rPr lang="en-US" sz="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Referenciação</a:t>
            </a:r>
            <a:r>
              <a: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à </a:t>
            </a:r>
            <a:r>
              <a:rPr lang="en-US" sz="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Nefrologia</a:t>
            </a:r>
            <a:endParaRPr lang="pt-PT" sz="800" i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pic>
        <p:nvPicPr>
          <p:cNvPr id="13" name="Imagem 12" descr="Uma imagem com texto, captura de ecrã, Tipo de letra, documento&#10;&#10;Descrição gerada automaticamente">
            <a:extLst>
              <a:ext uri="{FF2B5EF4-FFF2-40B4-BE49-F238E27FC236}">
                <a16:creationId xmlns:a16="http://schemas.microsoft.com/office/drawing/2014/main" id="{D6749BD6-76DF-0D81-00A3-51CAA69656B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5163" y="1817132"/>
            <a:ext cx="4873675" cy="4393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130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Imagem 63" descr="Uma imagem com escuridão, preto, captura de ecrã, esguro&#10;&#10;Descrição gerada automaticamente">
            <a:extLst>
              <a:ext uri="{FF2B5EF4-FFF2-40B4-BE49-F238E27FC236}">
                <a16:creationId xmlns:a16="http://schemas.microsoft.com/office/drawing/2014/main" id="{B68476AF-D388-84DC-E1D4-2F6EAA391D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137" y="-685800"/>
            <a:ext cx="4699863" cy="42672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74345" y="507823"/>
            <a:ext cx="7753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Doença Renal Crónica</a:t>
            </a:r>
            <a:endParaRPr kumimoji="0" lang="en-AU" sz="2500" b="1" i="0" u="none" strike="noStrike" kern="1200" cap="none" spc="-15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j-lt"/>
              <a:ea typeface="+mn-ea"/>
              <a:cs typeface="Roboto Slab Regular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5AF43CEA-6E5D-303C-B843-394930481049}"/>
              </a:ext>
            </a:extLst>
          </p:cNvPr>
          <p:cNvSpPr/>
          <p:nvPr/>
        </p:nvSpPr>
        <p:spPr>
          <a:xfrm>
            <a:off x="0" y="-22687"/>
            <a:ext cx="9144000" cy="34378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" dist="25400" dir="5400000" algn="ctr" rotWithShape="0">
              <a:srgbClr val="000000">
                <a:alpha val="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4" name="Imagem 3" descr="Uma imagem com Tipo de letra, Gráficos, design gráfico, logótipo&#10;&#10;Descrição gerada automaticamente">
            <a:extLst>
              <a:ext uri="{FF2B5EF4-FFF2-40B4-BE49-F238E27FC236}">
                <a16:creationId xmlns:a16="http://schemas.microsoft.com/office/drawing/2014/main" id="{B45EF6C7-D587-6A45-2A0B-8A2473C374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58143"/>
            <a:ext cx="749479" cy="182124"/>
          </a:xfrm>
          <a:prstGeom prst="rect">
            <a:avLst/>
          </a:prstGeom>
        </p:spPr>
      </p:pic>
      <p:pic>
        <p:nvPicPr>
          <p:cNvPr id="12" name="Imagem 11" descr="Uma imagem com Gráficos, Tipo de letra, design gráfico, Magenta&#10;&#10;Descrição gerada automaticamente">
            <a:extLst>
              <a:ext uri="{FF2B5EF4-FFF2-40B4-BE49-F238E27FC236}">
                <a16:creationId xmlns:a16="http://schemas.microsoft.com/office/drawing/2014/main" id="{5B27527C-4A3A-F5B1-5754-BF1876BFA8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21" y="57031"/>
            <a:ext cx="1066799" cy="184348"/>
          </a:xfrm>
          <a:prstGeom prst="rect">
            <a:avLst/>
          </a:prstGeom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37407A45-FF2F-4B47-2168-34D4575289DD}"/>
              </a:ext>
            </a:extLst>
          </p:cNvPr>
          <p:cNvSpPr/>
          <p:nvPr/>
        </p:nvSpPr>
        <p:spPr>
          <a:xfrm>
            <a:off x="475363" y="1170801"/>
            <a:ext cx="775335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Considerações na Comunicação do diagnóstico da Doença Renal Crónica</a:t>
            </a:r>
            <a:endParaRPr kumimoji="0" lang="en-AU" sz="1000" b="1" i="0" u="none" strike="noStrike" kern="1200" cap="none" spc="-15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j-lt"/>
              <a:ea typeface="+mn-ea"/>
              <a:cs typeface="Roboto Slab Regular"/>
            </a:endParaRPr>
          </a:p>
        </p:txBody>
      </p:sp>
      <p:sp>
        <p:nvSpPr>
          <p:cNvPr id="9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7E8BF3F0-87D8-37D6-EAE5-7579D4B299AF}"/>
              </a:ext>
            </a:extLst>
          </p:cNvPr>
          <p:cNvSpPr/>
          <p:nvPr/>
        </p:nvSpPr>
        <p:spPr>
          <a:xfrm>
            <a:off x="474345" y="762000"/>
            <a:ext cx="8195310" cy="23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700" dirty="0">
                <a:solidFill>
                  <a:srgbClr val="333333"/>
                </a:solidFill>
                <a:latin typeface="+mj-lt"/>
              </a:rPr>
              <a:t>Andreia Nunes; Carolina Belino; Cristina </a:t>
            </a:r>
            <a:r>
              <a:rPr lang="pt-PT" sz="700" dirty="0" err="1">
                <a:solidFill>
                  <a:srgbClr val="333333"/>
                </a:solidFill>
                <a:latin typeface="+mj-lt"/>
              </a:rPr>
              <a:t>Outerelo</a:t>
            </a:r>
            <a:r>
              <a:rPr lang="pt-PT" sz="700" dirty="0">
                <a:solidFill>
                  <a:srgbClr val="333333"/>
                </a:solidFill>
                <a:latin typeface="+mj-lt"/>
              </a:rPr>
              <a:t>; Gilberto Guimarães; Ivan Luz; Zélia Lopes</a:t>
            </a:r>
            <a:endParaRPr lang="pt-PT" sz="700" i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3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B4650790-7D1F-1B2C-F178-80EE827CB398}"/>
              </a:ext>
            </a:extLst>
          </p:cNvPr>
          <p:cNvSpPr/>
          <p:nvPr/>
        </p:nvSpPr>
        <p:spPr>
          <a:xfrm>
            <a:off x="474345" y="1542362"/>
            <a:ext cx="8195310" cy="2285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Após o diagnóstico de DRC, as seguintes informações devem ser consideradas na comunicação ao doente: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A DRC é uma doença crónica associada a um aumento da morbilidade, como o aumento do risco de DCV, e da mortalidade;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Existem várias causas de DRC, a maioria irreversível, como a Diabetes e a Hipertensão Arterial;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O estudo da sua etiologia é muito importante, para que se possa fazer um tratamento direcionado, cujo principal objetivo é atrasar a progressão para a insuficiência renal;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Os doentes com DRC podem ter episódios de LRA;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Para além do tratamento farmacológico, é essencial o controlo da pressão arterial, da glicemia, do ácido úrico e da dislipidemia;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Recomendam-se modificações do estilo de vida: cessação tabágica, exercício físico regular (pelo menos 30 minutos 5 vezes por semana), dieta adequada (evitar a ingestão excessiva de proteínas, limitar a ingestão de &lt; 2 g de sódio ou &lt; 5 g de sal /dia, evitar alimentos processados);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A DRC deve ser monitorizada regularmente pelo médico de família e, se necessário, encaminhada para um nefrologista.</a:t>
            </a:r>
          </a:p>
          <a:p>
            <a:pPr>
              <a:lnSpc>
                <a:spcPct val="150000"/>
              </a:lnSpc>
            </a:pPr>
            <a:endParaRPr lang="en-US" sz="8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 </a:t>
            </a:r>
            <a:r>
              <a:rPr lang="pt-PT" sz="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I</a:t>
            </a:r>
            <a:r>
              <a:rPr lang="pt-PT" sz="8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nternational</a:t>
            </a:r>
            <a:r>
              <a:rPr lang="pt-PT" sz="8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</a:t>
            </a:r>
            <a:r>
              <a:rPr lang="pt-PT" sz="8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Society</a:t>
            </a:r>
            <a:r>
              <a:rPr lang="pt-PT" sz="8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</a:t>
            </a:r>
            <a:r>
              <a:rPr lang="pt-PT" sz="8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of</a:t>
            </a:r>
            <a:r>
              <a:rPr lang="pt-PT" sz="8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</a:t>
            </a:r>
            <a:r>
              <a:rPr lang="pt-PT" sz="8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Nephrology</a:t>
            </a:r>
            <a:r>
              <a:rPr lang="pt-PT" sz="800" i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(ISN) e a </a:t>
            </a:r>
            <a:r>
              <a:rPr lang="pt-PT" sz="8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Kidney Disease </a:t>
            </a:r>
            <a:r>
              <a:rPr lang="pt-PT" sz="8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Improving</a:t>
            </a:r>
            <a:r>
              <a:rPr lang="pt-PT" sz="8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Global </a:t>
            </a:r>
            <a:r>
              <a:rPr lang="pt-PT" sz="8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Outcomes</a:t>
            </a:r>
            <a:r>
              <a:rPr lang="pt-PT" sz="800" i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(KDIGO) disponibilizam várias ferramentas dirigidas a profissionais de saúde dos cuidados de saúde primários que visam auxiliar a identificação e intervenção precoce na DRC, como é o caso do seguinte guia prático</a:t>
            </a:r>
            <a:r>
              <a:rPr lang="pt-PT" sz="800" i="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2</a:t>
            </a:r>
            <a:r>
              <a:rPr lang="pt-PT" sz="800" i="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:</a:t>
            </a:r>
            <a:endParaRPr lang="pt-PT" sz="800" i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pic>
        <p:nvPicPr>
          <p:cNvPr id="10" name="Imagem 9" descr="Uma imagem com texto, Tipo de letra, captura de ecrã, póster&#10;&#10;Descrição gerada automaticamente">
            <a:extLst>
              <a:ext uri="{FF2B5EF4-FFF2-40B4-BE49-F238E27FC236}">
                <a16:creationId xmlns:a16="http://schemas.microsoft.com/office/drawing/2014/main" id="{3C2DAFC1-E660-902E-587A-E29DEAF160B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5750" y="4171949"/>
            <a:ext cx="952500" cy="185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739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Imagem 63" descr="Uma imagem com escuridão, preto, captura de ecrã, esguro&#10;&#10;Descrição gerada automaticamente">
            <a:extLst>
              <a:ext uri="{FF2B5EF4-FFF2-40B4-BE49-F238E27FC236}">
                <a16:creationId xmlns:a16="http://schemas.microsoft.com/office/drawing/2014/main" id="{B68476AF-D388-84DC-E1D4-2F6EAA391D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137" y="-685800"/>
            <a:ext cx="4699863" cy="42672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74345" y="507823"/>
            <a:ext cx="7753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Doença Renal Crónica</a:t>
            </a:r>
            <a:endParaRPr kumimoji="0" lang="en-AU" sz="2500" b="1" i="0" u="none" strike="noStrike" kern="1200" cap="none" spc="-15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j-lt"/>
              <a:ea typeface="+mn-ea"/>
              <a:cs typeface="Roboto Slab Regular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5AF43CEA-6E5D-303C-B843-394930481049}"/>
              </a:ext>
            </a:extLst>
          </p:cNvPr>
          <p:cNvSpPr/>
          <p:nvPr/>
        </p:nvSpPr>
        <p:spPr>
          <a:xfrm>
            <a:off x="0" y="-22687"/>
            <a:ext cx="9144000" cy="34378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" dist="25400" dir="5400000" algn="ctr" rotWithShape="0">
              <a:srgbClr val="000000">
                <a:alpha val="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4" name="Imagem 3" descr="Uma imagem com Tipo de letra, Gráficos, design gráfico, logótipo&#10;&#10;Descrição gerada automaticamente">
            <a:extLst>
              <a:ext uri="{FF2B5EF4-FFF2-40B4-BE49-F238E27FC236}">
                <a16:creationId xmlns:a16="http://schemas.microsoft.com/office/drawing/2014/main" id="{B45EF6C7-D587-6A45-2A0B-8A2473C374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58143"/>
            <a:ext cx="749479" cy="182124"/>
          </a:xfrm>
          <a:prstGeom prst="rect">
            <a:avLst/>
          </a:prstGeom>
        </p:spPr>
      </p:pic>
      <p:pic>
        <p:nvPicPr>
          <p:cNvPr id="12" name="Imagem 11" descr="Uma imagem com Gráficos, Tipo de letra, design gráfico, Magenta&#10;&#10;Descrição gerada automaticamente">
            <a:extLst>
              <a:ext uri="{FF2B5EF4-FFF2-40B4-BE49-F238E27FC236}">
                <a16:creationId xmlns:a16="http://schemas.microsoft.com/office/drawing/2014/main" id="{5B27527C-4A3A-F5B1-5754-BF1876BFA8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21" y="57031"/>
            <a:ext cx="1066799" cy="184348"/>
          </a:xfrm>
          <a:prstGeom prst="rect">
            <a:avLst/>
          </a:prstGeom>
        </p:spPr>
      </p:pic>
      <p:sp>
        <p:nvSpPr>
          <p:cNvPr id="9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7E8BF3F0-87D8-37D6-EAE5-7579D4B299AF}"/>
              </a:ext>
            </a:extLst>
          </p:cNvPr>
          <p:cNvSpPr/>
          <p:nvPr/>
        </p:nvSpPr>
        <p:spPr>
          <a:xfrm>
            <a:off x="474345" y="762000"/>
            <a:ext cx="8195310" cy="23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700" dirty="0">
                <a:solidFill>
                  <a:srgbClr val="333333"/>
                </a:solidFill>
                <a:latin typeface="+mj-lt"/>
              </a:rPr>
              <a:t>Andreia Nunes; Carolina Belino; Cristina </a:t>
            </a:r>
            <a:r>
              <a:rPr lang="pt-PT" sz="700" dirty="0" err="1">
                <a:solidFill>
                  <a:srgbClr val="333333"/>
                </a:solidFill>
                <a:latin typeface="+mj-lt"/>
              </a:rPr>
              <a:t>Outerelo</a:t>
            </a:r>
            <a:r>
              <a:rPr lang="pt-PT" sz="700" dirty="0">
                <a:solidFill>
                  <a:srgbClr val="333333"/>
                </a:solidFill>
                <a:latin typeface="+mj-lt"/>
              </a:rPr>
              <a:t>; Gilberto Guimarães; Ivan Luz; Zélia Lopes</a:t>
            </a:r>
            <a:endParaRPr lang="pt-PT" sz="700" i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4E659326-3D90-CF30-8529-1865811591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40257" y="1815395"/>
            <a:ext cx="6863487" cy="4804441"/>
          </a:xfrm>
          <a:prstGeom prst="rect">
            <a:avLst/>
          </a:prstGeom>
        </p:spPr>
      </p:pic>
      <p:sp>
        <p:nvSpPr>
          <p:cNvPr id="5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00FE4D4F-13A1-B3A4-1015-BF16C45699F1}"/>
              </a:ext>
            </a:extLst>
          </p:cNvPr>
          <p:cNvSpPr/>
          <p:nvPr/>
        </p:nvSpPr>
        <p:spPr>
          <a:xfrm>
            <a:off x="474345" y="1212088"/>
            <a:ext cx="8195310" cy="603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800" b="1" dirty="0" err="1">
                <a:solidFill>
                  <a:srgbClr val="830051"/>
                </a:solidFill>
                <a:latin typeface="+mj-lt"/>
              </a:rPr>
              <a:t>Figura</a:t>
            </a:r>
            <a:r>
              <a:rPr lang="en-US" sz="800" b="1" dirty="0">
                <a:solidFill>
                  <a:srgbClr val="830051"/>
                </a:solidFill>
                <a:latin typeface="+mj-lt"/>
              </a:rPr>
              <a:t> 2.</a:t>
            </a:r>
          </a:p>
          <a:p>
            <a:pPr algn="ctr">
              <a:lnSpc>
                <a:spcPct val="150000"/>
              </a:lnSpc>
            </a:pPr>
            <a:r>
              <a:rPr lang="en-US" sz="8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CKD Early Identification &amp; Intervention in Primary Care Quick Guide</a:t>
            </a:r>
          </a:p>
          <a:p>
            <a:pPr algn="ctr">
              <a:lnSpc>
                <a:spcPct val="150000"/>
              </a:lnSpc>
            </a:pPr>
            <a:r>
              <a:rPr lang="en-US" sz="700" i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Retirado</a:t>
            </a:r>
            <a:r>
              <a:rPr lang="en-US" sz="700" i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de 2</a:t>
            </a:r>
            <a:endParaRPr lang="pt-PT" sz="700" i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14855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801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4786" y="2777379"/>
            <a:ext cx="8568714" cy="1298882"/>
          </a:xfrm>
        </p:spPr>
        <p:txBody>
          <a:bodyPr wrap="square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PT" sz="4000" b="1" spc="0" dirty="0">
                <a:solidFill>
                  <a:schemeClr val="bg1"/>
                </a:solidFill>
                <a:latin typeface="+mj-lt"/>
              </a:rPr>
              <a:t>Diabetes na Doença Renal Crónica</a:t>
            </a:r>
            <a:br>
              <a:rPr lang="pt-PT" sz="4000" b="1" spc="0" dirty="0">
                <a:solidFill>
                  <a:schemeClr val="bg1"/>
                </a:solidFill>
                <a:latin typeface="+mj-lt"/>
              </a:rPr>
            </a:br>
            <a:r>
              <a:rPr lang="pt-PT" sz="1400" spc="0" dirty="0">
                <a:solidFill>
                  <a:schemeClr val="bg1"/>
                </a:solidFill>
                <a:latin typeface="+mj-lt"/>
              </a:rPr>
              <a:t>Ana Isabel Rodrigues; Inês Aires; Luís Mendonça; Paulo Subtil; Susana Heitor</a:t>
            </a:r>
            <a:endParaRPr lang="en-JM" sz="1400" spc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316ED8CB-29CE-6D1D-2E68-5083DCD0D5A3}"/>
              </a:ext>
            </a:extLst>
          </p:cNvPr>
          <p:cNvSpPr/>
          <p:nvPr/>
        </p:nvSpPr>
        <p:spPr>
          <a:xfrm>
            <a:off x="0" y="-22687"/>
            <a:ext cx="9144000" cy="34378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" dist="25400" dir="5400000" algn="ctr" rotWithShape="0">
              <a:srgbClr val="000000">
                <a:alpha val="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0" name="Imagem 9" descr="Uma imagem com Tipo de letra, Gráficos, design gráfico, logótipo&#10;&#10;Descrição gerada automaticamente">
            <a:extLst>
              <a:ext uri="{FF2B5EF4-FFF2-40B4-BE49-F238E27FC236}">
                <a16:creationId xmlns:a16="http://schemas.microsoft.com/office/drawing/2014/main" id="{C92AD946-8517-503E-B89B-A1074C75DD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58143"/>
            <a:ext cx="749479" cy="182124"/>
          </a:xfrm>
          <a:prstGeom prst="rect">
            <a:avLst/>
          </a:prstGeom>
        </p:spPr>
      </p:pic>
      <p:pic>
        <p:nvPicPr>
          <p:cNvPr id="11" name="Imagem 10" descr="Uma imagem com Gráficos, Tipo de letra, design gráfico, Magenta&#10;&#10;Descrição gerada automaticamente">
            <a:extLst>
              <a:ext uri="{FF2B5EF4-FFF2-40B4-BE49-F238E27FC236}">
                <a16:creationId xmlns:a16="http://schemas.microsoft.com/office/drawing/2014/main" id="{01DC747C-AB38-0898-D4D5-9548B422404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21" y="57031"/>
            <a:ext cx="1066799" cy="184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476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Imagem 63" descr="Uma imagem com escuridão, preto, captura de ecrã, esguro&#10;&#10;Descrição gerada automaticamente">
            <a:extLst>
              <a:ext uri="{FF2B5EF4-FFF2-40B4-BE49-F238E27FC236}">
                <a16:creationId xmlns:a16="http://schemas.microsoft.com/office/drawing/2014/main" id="{B68476AF-D388-84DC-E1D4-2F6EAA391D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137" y="-685800"/>
            <a:ext cx="4699863" cy="42672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74345" y="507823"/>
            <a:ext cx="7753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800" b="1" dirty="0">
                <a:solidFill>
                  <a:srgbClr val="333333"/>
                </a:solidFill>
                <a:latin typeface="Segoe UI" panose="020B0502040204020203" pitchFamily="34" charset="0"/>
              </a:rPr>
              <a:t>Diabetes na Doença Renal Crónica</a:t>
            </a:r>
            <a:endParaRPr kumimoji="0" lang="en-AU" sz="2500" b="1" i="0" u="none" strike="noStrike" kern="1200" cap="none" spc="-15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j-lt"/>
              <a:ea typeface="+mn-ea"/>
              <a:cs typeface="Roboto Slab Regular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5AF43CEA-6E5D-303C-B843-394930481049}"/>
              </a:ext>
            </a:extLst>
          </p:cNvPr>
          <p:cNvSpPr/>
          <p:nvPr/>
        </p:nvSpPr>
        <p:spPr>
          <a:xfrm>
            <a:off x="0" y="-22687"/>
            <a:ext cx="9144000" cy="34378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" dist="25400" dir="5400000" algn="ctr" rotWithShape="0">
              <a:srgbClr val="000000">
                <a:alpha val="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4" name="Imagem 3" descr="Uma imagem com Tipo de letra, Gráficos, design gráfico, logótipo&#10;&#10;Descrição gerada automaticamente">
            <a:extLst>
              <a:ext uri="{FF2B5EF4-FFF2-40B4-BE49-F238E27FC236}">
                <a16:creationId xmlns:a16="http://schemas.microsoft.com/office/drawing/2014/main" id="{B45EF6C7-D587-6A45-2A0B-8A2473C374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58143"/>
            <a:ext cx="749479" cy="182124"/>
          </a:xfrm>
          <a:prstGeom prst="rect">
            <a:avLst/>
          </a:prstGeom>
        </p:spPr>
      </p:pic>
      <p:pic>
        <p:nvPicPr>
          <p:cNvPr id="12" name="Imagem 11" descr="Uma imagem com Gráficos, Tipo de letra, design gráfico, Magenta&#10;&#10;Descrição gerada automaticamente">
            <a:extLst>
              <a:ext uri="{FF2B5EF4-FFF2-40B4-BE49-F238E27FC236}">
                <a16:creationId xmlns:a16="http://schemas.microsoft.com/office/drawing/2014/main" id="{5B27527C-4A3A-F5B1-5754-BF1876BFA8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21" y="57031"/>
            <a:ext cx="1066799" cy="184348"/>
          </a:xfrm>
          <a:prstGeom prst="rect">
            <a:avLst/>
          </a:prstGeom>
        </p:spPr>
      </p:pic>
      <p:sp>
        <p:nvSpPr>
          <p:cNvPr id="15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482FE239-E83A-43C0-1244-E07555EEA319}"/>
              </a:ext>
            </a:extLst>
          </p:cNvPr>
          <p:cNvSpPr/>
          <p:nvPr/>
        </p:nvSpPr>
        <p:spPr>
          <a:xfrm>
            <a:off x="474345" y="2233291"/>
            <a:ext cx="8195310" cy="11775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De acordo com a </a:t>
            </a:r>
            <a:r>
              <a:rPr lang="pt-PT" sz="8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International</a:t>
            </a:r>
            <a:r>
              <a:rPr lang="pt-PT" sz="8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Diabetes </a:t>
            </a:r>
            <a:r>
              <a:rPr lang="pt-PT" sz="8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Federation</a:t>
            </a:r>
            <a:r>
              <a:rPr lang="pt-PT" sz="800" i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, em 2021, 537 milhões de adultos viviam com diabetes em todo o mundo. Cerca de 40% das pessoas com diabetes desenvolvem DRC.</a:t>
            </a:r>
          </a:p>
          <a:p>
            <a:pPr>
              <a:lnSpc>
                <a:spcPct val="150000"/>
              </a:lnSpc>
            </a:pPr>
            <a:endParaRPr lang="en-US" sz="800" i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pt-PT" sz="800" i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 diabetes é a principal causa de insuficiência renal, diálise e transplante renal em todo o mundo. A DRC pode estar presente aquando do diagnóstico na diabetes tipo 2 (DM2) e desenvolver-se após 10 anos na diabetes tipo 1 (DM1). A presença de DRC em doentes com diabetes aumenta significativamente o risco de DCV, insuficiência cardíaca (IC), morte cardiovascular e mortalidade por todas as causas.</a:t>
            </a:r>
          </a:p>
        </p:txBody>
      </p:sp>
      <p:sp>
        <p:nvSpPr>
          <p:cNvPr id="9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7E8BF3F0-87D8-37D6-EAE5-7579D4B299AF}"/>
              </a:ext>
            </a:extLst>
          </p:cNvPr>
          <p:cNvSpPr/>
          <p:nvPr/>
        </p:nvSpPr>
        <p:spPr>
          <a:xfrm>
            <a:off x="474345" y="762000"/>
            <a:ext cx="8195310" cy="23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Ana Isabel Rodrigues; Inês Aires; Luís Mendonça; Paulo Subtil; Susana Heitor</a:t>
            </a:r>
            <a:endParaRPr lang="pt-PT" sz="700" i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20" name="Rectangle 6">
            <a:extLst>
              <a:ext uri="{FF2B5EF4-FFF2-40B4-BE49-F238E27FC236}">
                <a16:creationId xmlns:a16="http://schemas.microsoft.com/office/drawing/2014/main" id="{EE6FCB8D-F682-BC90-6EDE-AEA4C16495FB}"/>
              </a:ext>
            </a:extLst>
          </p:cNvPr>
          <p:cNvSpPr/>
          <p:nvPr/>
        </p:nvSpPr>
        <p:spPr>
          <a:xfrm>
            <a:off x="475363" y="1785530"/>
            <a:ext cx="775335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Introdução</a:t>
            </a:r>
            <a:endParaRPr kumimoji="0" lang="en-AU" sz="1200" b="1" i="0" u="none" strike="noStrike" kern="1200" cap="none" spc="-15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j-lt"/>
              <a:ea typeface="+mn-ea"/>
              <a:cs typeface="Roboto Slab Regular"/>
            </a:endParaRPr>
          </a:p>
        </p:txBody>
      </p:sp>
    </p:spTree>
    <p:extLst>
      <p:ext uri="{BB962C8B-B14F-4D97-AF65-F5344CB8AC3E}">
        <p14:creationId xmlns:p14="http://schemas.microsoft.com/office/powerpoint/2010/main" val="673788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Imagem 63" descr="Uma imagem com escuridão, preto, captura de ecrã, esguro&#10;&#10;Descrição gerada automaticamente">
            <a:extLst>
              <a:ext uri="{FF2B5EF4-FFF2-40B4-BE49-F238E27FC236}">
                <a16:creationId xmlns:a16="http://schemas.microsoft.com/office/drawing/2014/main" id="{B68476AF-D388-84DC-E1D4-2F6EAA391D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137" y="-685800"/>
            <a:ext cx="4699863" cy="42672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74345" y="507823"/>
            <a:ext cx="7753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800" b="1" dirty="0">
                <a:solidFill>
                  <a:srgbClr val="333333"/>
                </a:solidFill>
                <a:latin typeface="Segoe UI" panose="020B0502040204020203" pitchFamily="34" charset="0"/>
              </a:rPr>
              <a:t>Diabetes na Doença Renal Crónica</a:t>
            </a:r>
            <a:endParaRPr kumimoji="0" lang="en-AU" sz="2500" b="1" i="0" u="none" strike="noStrike" kern="1200" cap="none" spc="-15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j-lt"/>
              <a:ea typeface="+mn-ea"/>
              <a:cs typeface="Roboto Slab Regular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5AF43CEA-6E5D-303C-B843-394930481049}"/>
              </a:ext>
            </a:extLst>
          </p:cNvPr>
          <p:cNvSpPr/>
          <p:nvPr/>
        </p:nvSpPr>
        <p:spPr>
          <a:xfrm>
            <a:off x="0" y="-22687"/>
            <a:ext cx="9144000" cy="34378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" dist="25400" dir="5400000" algn="ctr" rotWithShape="0">
              <a:srgbClr val="000000">
                <a:alpha val="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4" name="Imagem 3" descr="Uma imagem com Tipo de letra, Gráficos, design gráfico, logótipo&#10;&#10;Descrição gerada automaticamente">
            <a:extLst>
              <a:ext uri="{FF2B5EF4-FFF2-40B4-BE49-F238E27FC236}">
                <a16:creationId xmlns:a16="http://schemas.microsoft.com/office/drawing/2014/main" id="{B45EF6C7-D587-6A45-2A0B-8A2473C374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58143"/>
            <a:ext cx="749479" cy="182124"/>
          </a:xfrm>
          <a:prstGeom prst="rect">
            <a:avLst/>
          </a:prstGeom>
        </p:spPr>
      </p:pic>
      <p:pic>
        <p:nvPicPr>
          <p:cNvPr id="12" name="Imagem 11" descr="Uma imagem com Gráficos, Tipo de letra, design gráfico, Magenta&#10;&#10;Descrição gerada automaticamente">
            <a:extLst>
              <a:ext uri="{FF2B5EF4-FFF2-40B4-BE49-F238E27FC236}">
                <a16:creationId xmlns:a16="http://schemas.microsoft.com/office/drawing/2014/main" id="{5B27527C-4A3A-F5B1-5754-BF1876BFA8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21" y="57031"/>
            <a:ext cx="1066799" cy="184348"/>
          </a:xfrm>
          <a:prstGeom prst="rect">
            <a:avLst/>
          </a:prstGeom>
        </p:spPr>
      </p:pic>
      <p:sp>
        <p:nvSpPr>
          <p:cNvPr id="9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7E8BF3F0-87D8-37D6-EAE5-7579D4B299AF}"/>
              </a:ext>
            </a:extLst>
          </p:cNvPr>
          <p:cNvSpPr/>
          <p:nvPr/>
        </p:nvSpPr>
        <p:spPr>
          <a:xfrm>
            <a:off x="474345" y="762000"/>
            <a:ext cx="8195310" cy="23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Ana Isabel Rodrigues; Inês Aires; Luís Mendonça; Paulo Subtil; Susana Heitor</a:t>
            </a:r>
            <a:endParaRPr lang="pt-PT" sz="700" i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2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907531FB-EF19-2192-1B4C-FB25F567BBC1}"/>
              </a:ext>
            </a:extLst>
          </p:cNvPr>
          <p:cNvSpPr/>
          <p:nvPr/>
        </p:nvSpPr>
        <p:spPr>
          <a:xfrm>
            <a:off x="474345" y="1366863"/>
            <a:ext cx="8195310" cy="4413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O rastreio anual da doença renal em diabéticos é recomendado pelas diretrizes da </a:t>
            </a:r>
            <a:r>
              <a:rPr lang="pt-PT" sz="8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American</a:t>
            </a:r>
            <a:r>
              <a:rPr lang="pt-PT" sz="8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Diabetes Association</a:t>
            </a:r>
            <a:r>
              <a:rPr lang="pt-PT" sz="800" i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(ADA) e da KDIGO (Figura 3). Devem ser sempre excluídas outras possíveis causas de DRC em doentes diabéticos (Tabela 7).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45B43BEF-43F4-EE33-363F-397512DCCCA2}"/>
              </a:ext>
            </a:extLst>
          </p:cNvPr>
          <p:cNvSpPr/>
          <p:nvPr/>
        </p:nvSpPr>
        <p:spPr>
          <a:xfrm>
            <a:off x="475363" y="1170801"/>
            <a:ext cx="775335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Rastreio</a:t>
            </a:r>
            <a:r>
              <a:rPr lang="en-US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e </a:t>
            </a:r>
            <a:r>
              <a:rPr lang="en-US" sz="1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Diagnóstico</a:t>
            </a:r>
            <a:endParaRPr kumimoji="0" lang="en-AU" sz="1000" b="1" i="0" u="none" strike="noStrike" kern="1200" cap="none" spc="-15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j-lt"/>
              <a:ea typeface="+mn-ea"/>
              <a:cs typeface="Roboto Slab Regular"/>
            </a:endParaRPr>
          </a:p>
        </p:txBody>
      </p:sp>
      <p:sp>
        <p:nvSpPr>
          <p:cNvPr id="5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32ECE832-F56F-28C5-8A3F-F88C6D6120FF}"/>
              </a:ext>
            </a:extLst>
          </p:cNvPr>
          <p:cNvSpPr/>
          <p:nvPr/>
        </p:nvSpPr>
        <p:spPr>
          <a:xfrm>
            <a:off x="474345" y="1752600"/>
            <a:ext cx="8195310" cy="4388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800" b="1" dirty="0" err="1">
                <a:solidFill>
                  <a:srgbClr val="830051"/>
                </a:solidFill>
                <a:latin typeface="+mj-lt"/>
              </a:rPr>
              <a:t>Tabela</a:t>
            </a:r>
            <a:r>
              <a:rPr lang="en-US" sz="800" b="1" dirty="0">
                <a:solidFill>
                  <a:srgbClr val="830051"/>
                </a:solidFill>
                <a:latin typeface="+mj-lt"/>
              </a:rPr>
              <a:t> 7.</a:t>
            </a:r>
          </a:p>
          <a:p>
            <a:pPr algn="ctr">
              <a:lnSpc>
                <a:spcPct val="150000"/>
              </a:lnSpc>
            </a:pPr>
            <a:r>
              <a:rPr lang="pt-PT" sz="800" b="1" dirty="0">
                <a:solidFill>
                  <a:srgbClr val="333333"/>
                </a:solidFill>
                <a:latin typeface="+mj-lt"/>
              </a:rPr>
              <a:t>Sinais de alerta para outra etiologia da DRC</a:t>
            </a:r>
            <a:endParaRPr lang="pt-PT" sz="800" i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6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24DE19FD-8DCA-EBDF-4BED-11275B840890}"/>
              </a:ext>
            </a:extLst>
          </p:cNvPr>
          <p:cNvSpPr/>
          <p:nvPr/>
        </p:nvSpPr>
        <p:spPr>
          <a:xfrm>
            <a:off x="474345" y="3190540"/>
            <a:ext cx="8195310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sz="7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Legenda: DRC</a:t>
            </a:r>
            <a:r>
              <a:rPr lang="pt-PT" sz="7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: Doença Renal Crónica; </a:t>
            </a:r>
            <a:r>
              <a:rPr lang="pt-PT" sz="7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TFGe</a:t>
            </a:r>
            <a:r>
              <a:rPr lang="pt-PT" sz="7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: Taxa de Filtração Glomerular estimada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41FF2D9B-A657-FC00-9821-4C3BB04CC62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1300" y="2205762"/>
            <a:ext cx="3581400" cy="979151"/>
          </a:xfrm>
          <a:prstGeom prst="rect">
            <a:avLst/>
          </a:prstGeom>
        </p:spPr>
      </p:pic>
      <p:pic>
        <p:nvPicPr>
          <p:cNvPr id="14" name="Imagem 13" descr="Uma imagem com texto, captura de ecrã, cartão de visita, Tipo de letra&#10;&#10;Descrição gerada automaticamente">
            <a:extLst>
              <a:ext uri="{FF2B5EF4-FFF2-40B4-BE49-F238E27FC236}">
                <a16:creationId xmlns:a16="http://schemas.microsoft.com/office/drawing/2014/main" id="{740CC34E-2C16-839F-0B94-EE93FD3FD6F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1300" y="3962471"/>
            <a:ext cx="3581400" cy="2435352"/>
          </a:xfrm>
          <a:prstGeom prst="rect">
            <a:avLst/>
          </a:prstGeom>
        </p:spPr>
      </p:pic>
      <p:sp>
        <p:nvSpPr>
          <p:cNvPr id="16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438E1AE2-56A8-391F-E7B4-151D5052823E}"/>
              </a:ext>
            </a:extLst>
          </p:cNvPr>
          <p:cNvSpPr/>
          <p:nvPr/>
        </p:nvSpPr>
        <p:spPr>
          <a:xfrm>
            <a:off x="474345" y="3523633"/>
            <a:ext cx="8195310" cy="4388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800" b="1" dirty="0" err="1">
                <a:solidFill>
                  <a:srgbClr val="830051"/>
                </a:solidFill>
                <a:latin typeface="+mj-lt"/>
              </a:rPr>
              <a:t>Figura</a:t>
            </a:r>
            <a:r>
              <a:rPr lang="en-US" sz="800" b="1" dirty="0">
                <a:solidFill>
                  <a:srgbClr val="830051"/>
                </a:solidFill>
                <a:latin typeface="+mj-lt"/>
              </a:rPr>
              <a:t> 3.</a:t>
            </a:r>
          </a:p>
          <a:p>
            <a:pPr algn="ctr">
              <a:lnSpc>
                <a:spcPct val="150000"/>
              </a:lnSpc>
            </a:pPr>
            <a:r>
              <a:rPr lang="pt-PT" sz="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Rastreio da Doença Renal Crónica Diabética</a:t>
            </a:r>
            <a:endParaRPr lang="pt-PT" sz="800" i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17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083C88CA-DEC9-F1EF-3C89-A1F2372AA2E1}"/>
              </a:ext>
            </a:extLst>
          </p:cNvPr>
          <p:cNvSpPr/>
          <p:nvPr/>
        </p:nvSpPr>
        <p:spPr>
          <a:xfrm>
            <a:off x="474345" y="6397823"/>
            <a:ext cx="819531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sz="7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Legenda: DM1</a:t>
            </a:r>
            <a:r>
              <a:rPr lang="pt-PT" sz="7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: Diabetes tipo 1;</a:t>
            </a:r>
            <a:r>
              <a:rPr lang="pt-PT" sz="7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DM2</a:t>
            </a:r>
            <a:r>
              <a:rPr lang="pt-PT" sz="7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: Diabetes tipo 2;</a:t>
            </a:r>
            <a:r>
              <a:rPr lang="pt-PT" sz="7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DRC</a:t>
            </a:r>
            <a:r>
              <a:rPr lang="pt-PT" sz="7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: Doença Renal</a:t>
            </a:r>
          </a:p>
          <a:p>
            <a:pPr algn="ctr"/>
            <a:r>
              <a:rPr lang="pt-PT" sz="7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Crónica;</a:t>
            </a:r>
            <a:r>
              <a:rPr lang="pt-PT" sz="7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</a:t>
            </a:r>
            <a:r>
              <a:rPr lang="pt-PT" sz="7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TFGe</a:t>
            </a:r>
            <a:r>
              <a:rPr lang="pt-PT" sz="7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: Taxa de Filtração Glomerular estimada</a:t>
            </a:r>
          </a:p>
        </p:txBody>
      </p:sp>
    </p:spTree>
    <p:extLst>
      <p:ext uri="{BB962C8B-B14F-4D97-AF65-F5344CB8AC3E}">
        <p14:creationId xmlns:p14="http://schemas.microsoft.com/office/powerpoint/2010/main" val="3016936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Imagem 63" descr="Uma imagem com escuridão, preto, captura de ecrã, esguro&#10;&#10;Descrição gerada automaticamente">
            <a:extLst>
              <a:ext uri="{FF2B5EF4-FFF2-40B4-BE49-F238E27FC236}">
                <a16:creationId xmlns:a16="http://schemas.microsoft.com/office/drawing/2014/main" id="{B68476AF-D388-84DC-E1D4-2F6EAA391D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137" y="-685800"/>
            <a:ext cx="4699863" cy="42672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74345" y="507823"/>
            <a:ext cx="7753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Diabetes na Doença Renal Crónica</a:t>
            </a:r>
            <a:endParaRPr kumimoji="0" lang="en-AU" sz="2500" b="1" i="0" u="none" strike="noStrike" kern="1200" cap="none" spc="-15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j-lt"/>
              <a:ea typeface="+mn-ea"/>
              <a:cs typeface="Roboto Slab Regular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5AF43CEA-6E5D-303C-B843-394930481049}"/>
              </a:ext>
            </a:extLst>
          </p:cNvPr>
          <p:cNvSpPr/>
          <p:nvPr/>
        </p:nvSpPr>
        <p:spPr>
          <a:xfrm>
            <a:off x="0" y="-22687"/>
            <a:ext cx="9144000" cy="34378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" dist="25400" dir="5400000" algn="ctr" rotWithShape="0">
              <a:srgbClr val="000000">
                <a:alpha val="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4" name="Imagem 3" descr="Uma imagem com Tipo de letra, Gráficos, design gráfico, logótipo&#10;&#10;Descrição gerada automaticamente">
            <a:extLst>
              <a:ext uri="{FF2B5EF4-FFF2-40B4-BE49-F238E27FC236}">
                <a16:creationId xmlns:a16="http://schemas.microsoft.com/office/drawing/2014/main" id="{B45EF6C7-D587-6A45-2A0B-8A2473C374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58143"/>
            <a:ext cx="749479" cy="182124"/>
          </a:xfrm>
          <a:prstGeom prst="rect">
            <a:avLst/>
          </a:prstGeom>
        </p:spPr>
      </p:pic>
      <p:pic>
        <p:nvPicPr>
          <p:cNvPr id="12" name="Imagem 11" descr="Uma imagem com Gráficos, Tipo de letra, design gráfico, Magenta&#10;&#10;Descrição gerada automaticamente">
            <a:extLst>
              <a:ext uri="{FF2B5EF4-FFF2-40B4-BE49-F238E27FC236}">
                <a16:creationId xmlns:a16="http://schemas.microsoft.com/office/drawing/2014/main" id="{5B27527C-4A3A-F5B1-5754-BF1876BFA8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21" y="57031"/>
            <a:ext cx="1066799" cy="184348"/>
          </a:xfrm>
          <a:prstGeom prst="rect">
            <a:avLst/>
          </a:prstGeom>
        </p:spPr>
      </p:pic>
      <p:sp>
        <p:nvSpPr>
          <p:cNvPr id="15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482FE239-E83A-43C0-1244-E07555EEA319}"/>
              </a:ext>
            </a:extLst>
          </p:cNvPr>
          <p:cNvSpPr/>
          <p:nvPr/>
        </p:nvSpPr>
        <p:spPr>
          <a:xfrm>
            <a:off x="474345" y="1542362"/>
            <a:ext cx="8195310" cy="2285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Os doentes com diabetes e DRC devem ser aconselhados a adotar uma dieta rica em fibras e gorduras insaturadas, bem como evitar hidratos de carbono refinados, bebidas açucaradas e carnes processadas.</a:t>
            </a:r>
          </a:p>
          <a:p>
            <a:pPr>
              <a:lnSpc>
                <a:spcPct val="150000"/>
              </a:lnSpc>
            </a:pPr>
            <a:endParaRPr lang="en-US" sz="8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Recomenda-se uma ingestão de proteínas de 0,8 g/kg/dia para os doentes com diabetes e DRC não tratados com diálise. Os doentes sob diálise, devido à sua resposta catabólica e ao risco acrescido de desnutrição, devem ser aconselhados a consumir entre 1,0 e 1,2 g de proteínas/kg/dia. A ingestão de quantidades mais elevadas de proteínas (&gt; 1,3 g/kg/dia) deve ser evitada, uma vez que tem sido associada a um aumento da albuminúria, a uma perda mais rápida da função renal e à mortalidade por DCV.</a:t>
            </a:r>
          </a:p>
          <a:p>
            <a:pPr>
              <a:lnSpc>
                <a:spcPct val="150000"/>
              </a:lnSpc>
            </a:pPr>
            <a:endParaRPr lang="en-US" sz="8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Relativamente ao consumo de sódio, os doentes com diabetes e DRC devem ingerir menos de 2 g de sódio por dia.</a:t>
            </a:r>
          </a:p>
          <a:p>
            <a:pPr>
              <a:lnSpc>
                <a:spcPct val="150000"/>
              </a:lnSpc>
            </a:pPr>
            <a:endParaRPr lang="en-US" sz="8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Adicionalmente, recomenda-se a prática de atividade física moderada a intensa durante pelo menos 150 minutos por semana, ou de intensidade compatível com a tolerância física e cardiovascular do doente. A obesidade é um fator de risco independente para a progressão das doenças renal e cardiovascular, pelo que os doentes com diabetes, obesidade e DRC devem ser encorajados a perder peso.</a:t>
            </a:r>
            <a:endParaRPr lang="pt-PT" sz="800" i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37407A45-FF2F-4B47-2168-34D4575289DD}"/>
              </a:ext>
            </a:extLst>
          </p:cNvPr>
          <p:cNvSpPr/>
          <p:nvPr/>
        </p:nvSpPr>
        <p:spPr>
          <a:xfrm>
            <a:off x="469721" y="1346300"/>
            <a:ext cx="775335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000" b="1" dirty="0">
                <a:solidFill>
                  <a:srgbClr val="E9AD47"/>
                </a:solidFill>
                <a:latin typeface="+mj-lt"/>
              </a:rPr>
              <a:t>Medidas não Farmacológicas</a:t>
            </a:r>
            <a:endParaRPr kumimoji="0" lang="en-AU" sz="1000" b="1" i="0" u="none" strike="noStrike" kern="1200" cap="none" spc="-150" normalizeH="0" baseline="0" noProof="0" dirty="0">
              <a:ln>
                <a:noFill/>
              </a:ln>
              <a:solidFill>
                <a:srgbClr val="E9AD47"/>
              </a:solidFill>
              <a:effectLst/>
              <a:uLnTx/>
              <a:uFillTx/>
              <a:latin typeface="+mj-lt"/>
              <a:ea typeface="+mn-ea"/>
              <a:cs typeface="Roboto Slab Regular"/>
            </a:endParaRPr>
          </a:p>
        </p:txBody>
      </p:sp>
      <p:sp>
        <p:nvSpPr>
          <p:cNvPr id="9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7E8BF3F0-87D8-37D6-EAE5-7579D4B299AF}"/>
              </a:ext>
            </a:extLst>
          </p:cNvPr>
          <p:cNvSpPr/>
          <p:nvPr/>
        </p:nvSpPr>
        <p:spPr>
          <a:xfrm>
            <a:off x="474345" y="762000"/>
            <a:ext cx="8195310" cy="23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Ana Isabel Rodrigues; Inês Aires; Luís Mendonça; Paulo Subtil; Susana Heitor</a:t>
            </a:r>
            <a:endParaRPr lang="pt-PT" sz="700" i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20" name="Rectangle 6">
            <a:extLst>
              <a:ext uri="{FF2B5EF4-FFF2-40B4-BE49-F238E27FC236}">
                <a16:creationId xmlns:a16="http://schemas.microsoft.com/office/drawing/2014/main" id="{EE6FCB8D-F682-BC90-6EDE-AEA4C16495FB}"/>
              </a:ext>
            </a:extLst>
          </p:cNvPr>
          <p:cNvSpPr/>
          <p:nvPr/>
        </p:nvSpPr>
        <p:spPr>
          <a:xfrm>
            <a:off x="475363" y="1094601"/>
            <a:ext cx="775335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Gestão</a:t>
            </a:r>
            <a:endParaRPr kumimoji="0" lang="en-AU" sz="1200" b="1" i="0" u="none" strike="noStrike" kern="1200" cap="none" spc="-15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j-lt"/>
              <a:ea typeface="+mn-ea"/>
              <a:cs typeface="Roboto Slab Regular"/>
            </a:endParaRPr>
          </a:p>
        </p:txBody>
      </p:sp>
      <p:sp>
        <p:nvSpPr>
          <p:cNvPr id="5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CF99D15C-E2D8-AD61-5BA2-5AA38127FFE5}"/>
              </a:ext>
            </a:extLst>
          </p:cNvPr>
          <p:cNvSpPr/>
          <p:nvPr/>
        </p:nvSpPr>
        <p:spPr>
          <a:xfrm>
            <a:off x="479987" y="4168166"/>
            <a:ext cx="8195310" cy="15468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 precisão das medições da hemoglobina </a:t>
            </a:r>
            <a:r>
              <a:rPr lang="pt-PT" sz="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glicada</a:t>
            </a: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(HbA1c) diminui com a DRC avançada (G4-G5), especialmente em doentes sob diálise, nos quais as medições da HbA1c têm baixa fiabilidade. Nos indivíduos em que a HbA1c é imprecisa ou em risco de hipoglicemia, pode ser utilizada a monitorização contínua da glicose (MCG). A </a:t>
            </a:r>
            <a:r>
              <a:rPr lang="pt-PT" sz="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auto-monitorização</a:t>
            </a: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da glicemia e a MCG podem prevenir a hipoglicemia e ajudar a melhorar o controlo glicémico quando são utilizadas terapêuticas com risco de hipoglicemia.</a:t>
            </a:r>
          </a:p>
          <a:p>
            <a:pPr>
              <a:lnSpc>
                <a:spcPct val="150000"/>
              </a:lnSpc>
            </a:pPr>
            <a:endParaRPr lang="en-US" sz="8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 redução intensiva da glicemia pode atrasar o aparecimento e a progressão da albuminúria e redução da </a:t>
            </a:r>
            <a:r>
              <a:rPr lang="pt-PT" sz="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TFGe</a:t>
            </a: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em pessoas com DM1 e DM2: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Em doentes com diabetes e DRC que não estão em diálise, a KDIGO recomenda um objetivo de HbA1c entre 6,5% e 8,0%;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Quando a prevenção de complicações é o objetivo principal, pode ser definido um objetivo de HbA1c mais baixo, como &lt; 6,5% ou &lt; 7,0%;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Em doentes com múltiplas comorbidades ou risco aumentado de hipoglicemia, pode-se estabelecer uma meta de HbA1c mais alta, como &lt; 7,5% ou &lt; 8,0%.</a:t>
            </a:r>
            <a:endParaRPr lang="pt-PT" sz="800" i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4A35057-07E7-4B93-B296-2CD0406E1E1C}"/>
              </a:ext>
            </a:extLst>
          </p:cNvPr>
          <p:cNvSpPr/>
          <p:nvPr/>
        </p:nvSpPr>
        <p:spPr>
          <a:xfrm>
            <a:off x="475363" y="3972104"/>
            <a:ext cx="775335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000" b="1" dirty="0">
                <a:solidFill>
                  <a:srgbClr val="E9AD47"/>
                </a:solidFill>
                <a:latin typeface="+mj-lt"/>
              </a:rPr>
              <a:t>Controlo Glicémico</a:t>
            </a:r>
            <a:endParaRPr kumimoji="0" lang="en-AU" sz="1000" b="1" i="0" u="none" strike="noStrike" kern="1200" cap="none" spc="-150" normalizeH="0" baseline="0" noProof="0" dirty="0">
              <a:ln>
                <a:noFill/>
              </a:ln>
              <a:solidFill>
                <a:srgbClr val="E9AD47"/>
              </a:solidFill>
              <a:effectLst/>
              <a:uLnTx/>
              <a:uFillTx/>
              <a:latin typeface="+mj-lt"/>
              <a:ea typeface="+mn-ea"/>
              <a:cs typeface="Roboto Slab Regular"/>
            </a:endParaRPr>
          </a:p>
        </p:txBody>
      </p:sp>
    </p:spTree>
    <p:extLst>
      <p:ext uri="{BB962C8B-B14F-4D97-AF65-F5344CB8AC3E}">
        <p14:creationId xmlns:p14="http://schemas.microsoft.com/office/powerpoint/2010/main" val="2765671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Uma imagem com escuridão, preto, captura de ecrã, esguro&#10;&#10;Descrição gerada automaticamente">
            <a:extLst>
              <a:ext uri="{FF2B5EF4-FFF2-40B4-BE49-F238E27FC236}">
                <a16:creationId xmlns:a16="http://schemas.microsoft.com/office/drawing/2014/main" id="{C5351516-BD7B-4211-82AE-6A8F20DB65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137" y="-685800"/>
            <a:ext cx="4699863" cy="42672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78969" y="937915"/>
            <a:ext cx="7753350" cy="4336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500" b="1" i="0" u="none" strike="noStrike" kern="1200" cap="none" spc="0" normalizeH="0" baseline="0" noProof="0" dirty="0">
                <a:ln>
                  <a:noFill/>
                </a:ln>
                <a:solidFill>
                  <a:srgbClr val="8B034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Índice</a:t>
            </a:r>
            <a:endParaRPr kumimoji="0" lang="en-AU" sz="2500" b="1" i="0" u="none" strike="noStrike" kern="1200" cap="none" spc="-150" normalizeH="0" baseline="0" noProof="0" dirty="0">
              <a:ln>
                <a:noFill/>
              </a:ln>
              <a:solidFill>
                <a:srgbClr val="8B034F"/>
              </a:solidFill>
              <a:effectLst/>
              <a:uLnTx/>
              <a:uFillTx/>
              <a:latin typeface="Arial" panose="020B0604020202020204"/>
              <a:ea typeface="+mn-ea"/>
              <a:cs typeface="Roboto Slab Regular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5AF43CEA-6E5D-303C-B843-394930481049}"/>
              </a:ext>
            </a:extLst>
          </p:cNvPr>
          <p:cNvSpPr/>
          <p:nvPr/>
        </p:nvSpPr>
        <p:spPr>
          <a:xfrm>
            <a:off x="0" y="-22687"/>
            <a:ext cx="9144000" cy="34378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" dist="25400" dir="5400000" algn="ctr" rotWithShape="0">
              <a:srgbClr val="000000">
                <a:alpha val="8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7" name="Rectangle 6">
            <a:hlinkClick r:id="rId3" action="ppaction://hlinksldjump"/>
            <a:extLst>
              <a:ext uri="{FF2B5EF4-FFF2-40B4-BE49-F238E27FC236}">
                <a16:creationId xmlns:a16="http://schemas.microsoft.com/office/drawing/2014/main" id="{562AF90A-FB68-FA16-F6CC-B6690B8B9AC9}"/>
              </a:ext>
            </a:extLst>
          </p:cNvPr>
          <p:cNvSpPr/>
          <p:nvPr/>
        </p:nvSpPr>
        <p:spPr>
          <a:xfrm>
            <a:off x="603022" y="4236732"/>
            <a:ext cx="4191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05</a:t>
            </a:r>
          </a:p>
        </p:txBody>
      </p:sp>
      <p:sp>
        <p:nvSpPr>
          <p:cNvPr id="38" name="Rectangle 6">
            <a:hlinkClick r:id="rId3" action="ppaction://hlinksldjump"/>
            <a:extLst>
              <a:ext uri="{FF2B5EF4-FFF2-40B4-BE49-F238E27FC236}">
                <a16:creationId xmlns:a16="http://schemas.microsoft.com/office/drawing/2014/main" id="{6B7A9964-0843-6D10-D5D3-DD93097AFAA9}"/>
              </a:ext>
            </a:extLst>
          </p:cNvPr>
          <p:cNvSpPr/>
          <p:nvPr/>
        </p:nvSpPr>
        <p:spPr>
          <a:xfrm>
            <a:off x="2866100" y="4236732"/>
            <a:ext cx="4191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06</a:t>
            </a:r>
          </a:p>
        </p:txBody>
      </p:sp>
      <p:sp>
        <p:nvSpPr>
          <p:cNvPr id="39" name="Rectangle 6">
            <a:hlinkClick r:id="rId3" action="ppaction://hlinksldjump"/>
            <a:extLst>
              <a:ext uri="{FF2B5EF4-FFF2-40B4-BE49-F238E27FC236}">
                <a16:creationId xmlns:a16="http://schemas.microsoft.com/office/drawing/2014/main" id="{83DD7A7B-3C5C-9B6D-AF5F-B4D31735D901}"/>
              </a:ext>
            </a:extLst>
          </p:cNvPr>
          <p:cNvSpPr/>
          <p:nvPr/>
        </p:nvSpPr>
        <p:spPr>
          <a:xfrm>
            <a:off x="5150029" y="4236622"/>
            <a:ext cx="4191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07</a:t>
            </a:r>
          </a:p>
        </p:txBody>
      </p:sp>
      <p:pic>
        <p:nvPicPr>
          <p:cNvPr id="4" name="Imagem 3" descr="Uma imagem com Tipo de letra, Gráficos, design gráfico, logótipo&#10;&#10;Descrição gerada automaticamente">
            <a:extLst>
              <a:ext uri="{FF2B5EF4-FFF2-40B4-BE49-F238E27FC236}">
                <a16:creationId xmlns:a16="http://schemas.microsoft.com/office/drawing/2014/main" id="{B45EF6C7-D587-6A45-2A0B-8A2473C3745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58143"/>
            <a:ext cx="749479" cy="182124"/>
          </a:xfrm>
          <a:prstGeom prst="rect">
            <a:avLst/>
          </a:prstGeom>
        </p:spPr>
      </p:pic>
      <p:pic>
        <p:nvPicPr>
          <p:cNvPr id="12" name="Imagem 11" descr="Uma imagem com Gráficos, Tipo de letra, design gráfico, Magenta&#10;&#10;Descrição gerada automaticamente">
            <a:extLst>
              <a:ext uri="{FF2B5EF4-FFF2-40B4-BE49-F238E27FC236}">
                <a16:creationId xmlns:a16="http://schemas.microsoft.com/office/drawing/2014/main" id="{5B27527C-4A3A-F5B1-5754-BF1876BFA82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21" y="57031"/>
            <a:ext cx="1066799" cy="184348"/>
          </a:xfrm>
          <a:prstGeom prst="rect">
            <a:avLst/>
          </a:prstGeom>
        </p:spPr>
      </p:pic>
      <p:sp>
        <p:nvSpPr>
          <p:cNvPr id="43" name="Retângulo: Cantos Arredondados 42">
            <a:extLst>
              <a:ext uri="{FF2B5EF4-FFF2-40B4-BE49-F238E27FC236}">
                <a16:creationId xmlns:a16="http://schemas.microsoft.com/office/drawing/2014/main" id="{70B25895-BD66-32C8-CDAB-87C583FF1E70}"/>
              </a:ext>
            </a:extLst>
          </p:cNvPr>
          <p:cNvSpPr/>
          <p:nvPr/>
        </p:nvSpPr>
        <p:spPr>
          <a:xfrm>
            <a:off x="484961" y="2060918"/>
            <a:ext cx="1816279" cy="1600200"/>
          </a:xfrm>
          <a:prstGeom prst="roundRect">
            <a:avLst>
              <a:gd name="adj" fmla="val 3334"/>
            </a:avLst>
          </a:prstGeom>
          <a:solidFill>
            <a:srgbClr val="B91B7D"/>
          </a:solidFill>
          <a:ln>
            <a:solidFill>
              <a:srgbClr val="B91B7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44" name="Rectangle 6">
            <a:hlinkClick r:id="rId3" action="ppaction://hlinksldjump"/>
            <a:extLst>
              <a:ext uri="{FF2B5EF4-FFF2-40B4-BE49-F238E27FC236}">
                <a16:creationId xmlns:a16="http://schemas.microsoft.com/office/drawing/2014/main" id="{3092D1D6-8465-1010-79D4-B31DE00567DA}"/>
              </a:ext>
            </a:extLst>
          </p:cNvPr>
          <p:cNvSpPr/>
          <p:nvPr/>
        </p:nvSpPr>
        <p:spPr>
          <a:xfrm>
            <a:off x="624839" y="2229367"/>
            <a:ext cx="1079321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Introdução</a:t>
            </a:r>
          </a:p>
        </p:txBody>
      </p:sp>
      <p:sp>
        <p:nvSpPr>
          <p:cNvPr id="45" name="Rectangle 6">
            <a:hlinkClick r:id="rId3" action="ppaction://hlinksldjump"/>
            <a:extLst>
              <a:ext uri="{FF2B5EF4-FFF2-40B4-BE49-F238E27FC236}">
                <a16:creationId xmlns:a16="http://schemas.microsoft.com/office/drawing/2014/main" id="{69769BF7-8A64-C83C-06EE-30CC34461991}"/>
              </a:ext>
            </a:extLst>
          </p:cNvPr>
          <p:cNvSpPr/>
          <p:nvPr/>
        </p:nvSpPr>
        <p:spPr>
          <a:xfrm>
            <a:off x="601980" y="2475588"/>
            <a:ext cx="1546860" cy="9953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800" dirty="0">
                <a:solidFill>
                  <a:srgbClr val="FFFFFF"/>
                </a:solidFill>
                <a:latin typeface="Noto Sans" panose="020B0502040504020204" pitchFamily="34" charset="0"/>
              </a:rPr>
              <a:t>A Doença Renal Crónica (DRC) é um problema de saúde pública que está associado a um aumento da morbilidade…</a:t>
            </a:r>
            <a:endParaRPr kumimoji="0" lang="pt-PT" sz="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6" name="Retângulo: Cantos Arredondados 45">
            <a:extLst>
              <a:ext uri="{FF2B5EF4-FFF2-40B4-BE49-F238E27FC236}">
                <a16:creationId xmlns:a16="http://schemas.microsoft.com/office/drawing/2014/main" id="{62828892-3264-238B-B993-0D7868DF1808}"/>
              </a:ext>
            </a:extLst>
          </p:cNvPr>
          <p:cNvSpPr/>
          <p:nvPr/>
        </p:nvSpPr>
        <p:spPr>
          <a:xfrm>
            <a:off x="2527121" y="2053298"/>
            <a:ext cx="1816279" cy="1600200"/>
          </a:xfrm>
          <a:prstGeom prst="roundRect">
            <a:avLst>
              <a:gd name="adj" fmla="val 3334"/>
            </a:avLst>
          </a:prstGeom>
          <a:solidFill>
            <a:srgbClr val="E8A83B"/>
          </a:solidFill>
          <a:ln>
            <a:solidFill>
              <a:srgbClr val="E8A83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56" name="Rectangle 6">
            <a:hlinkClick r:id="rId3" action="ppaction://hlinksldjump"/>
            <a:extLst>
              <a:ext uri="{FF2B5EF4-FFF2-40B4-BE49-F238E27FC236}">
                <a16:creationId xmlns:a16="http://schemas.microsoft.com/office/drawing/2014/main" id="{0DC2122E-82A9-D547-CDF1-E120BE5E5DB7}"/>
              </a:ext>
            </a:extLst>
          </p:cNvPr>
          <p:cNvSpPr/>
          <p:nvPr/>
        </p:nvSpPr>
        <p:spPr>
          <a:xfrm>
            <a:off x="2667000" y="2221747"/>
            <a:ext cx="160019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Doença Renal Crónica</a:t>
            </a:r>
          </a:p>
        </p:txBody>
      </p:sp>
      <p:sp>
        <p:nvSpPr>
          <p:cNvPr id="57" name="Rectangle 6">
            <a:hlinkClick r:id="rId3" action="ppaction://hlinksldjump"/>
            <a:extLst>
              <a:ext uri="{FF2B5EF4-FFF2-40B4-BE49-F238E27FC236}">
                <a16:creationId xmlns:a16="http://schemas.microsoft.com/office/drawing/2014/main" id="{58C541B3-B142-25D9-9C1F-7D4CEED66BB7}"/>
              </a:ext>
            </a:extLst>
          </p:cNvPr>
          <p:cNvSpPr/>
          <p:nvPr/>
        </p:nvSpPr>
        <p:spPr>
          <a:xfrm>
            <a:off x="2644140" y="2467968"/>
            <a:ext cx="1546860" cy="9953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800" dirty="0">
                <a:solidFill>
                  <a:srgbClr val="FFFFFF"/>
                </a:solidFill>
                <a:latin typeface="Noto Sans" panose="020B0502040504020204" pitchFamily="34" charset="0"/>
              </a:rPr>
              <a:t>A DRC é definida como a presença de indicadores de lesão renal e/ou diminuição da taxa de filtração glomerular...</a:t>
            </a:r>
            <a:endParaRPr kumimoji="0" lang="pt-PT" sz="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8" name="Retângulo: Cantos Arredondados 57">
            <a:extLst>
              <a:ext uri="{FF2B5EF4-FFF2-40B4-BE49-F238E27FC236}">
                <a16:creationId xmlns:a16="http://schemas.microsoft.com/office/drawing/2014/main" id="{960BAE10-5E71-6583-4708-BF762250A7F1}"/>
              </a:ext>
            </a:extLst>
          </p:cNvPr>
          <p:cNvSpPr/>
          <p:nvPr/>
        </p:nvSpPr>
        <p:spPr>
          <a:xfrm>
            <a:off x="4572000" y="2053298"/>
            <a:ext cx="1816279" cy="1600200"/>
          </a:xfrm>
          <a:prstGeom prst="roundRect">
            <a:avLst>
              <a:gd name="adj" fmla="val 3334"/>
            </a:avLst>
          </a:prstGeom>
          <a:solidFill>
            <a:srgbClr val="98010B"/>
          </a:solidFill>
          <a:ln>
            <a:solidFill>
              <a:srgbClr val="98010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59" name="Rectangle 6">
            <a:hlinkClick r:id="rId3" action="ppaction://hlinksldjump"/>
            <a:extLst>
              <a:ext uri="{FF2B5EF4-FFF2-40B4-BE49-F238E27FC236}">
                <a16:creationId xmlns:a16="http://schemas.microsoft.com/office/drawing/2014/main" id="{6BFAED01-D16C-17D9-8F2C-AB57E5905C07}"/>
              </a:ext>
            </a:extLst>
          </p:cNvPr>
          <p:cNvSpPr/>
          <p:nvPr/>
        </p:nvSpPr>
        <p:spPr>
          <a:xfrm>
            <a:off x="4711878" y="2221747"/>
            <a:ext cx="152400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Diabetes na Doença Renal Crónica</a:t>
            </a:r>
          </a:p>
        </p:txBody>
      </p:sp>
      <p:sp>
        <p:nvSpPr>
          <p:cNvPr id="60" name="Rectangle 6">
            <a:hlinkClick r:id="rId3" action="ppaction://hlinksldjump"/>
            <a:extLst>
              <a:ext uri="{FF2B5EF4-FFF2-40B4-BE49-F238E27FC236}">
                <a16:creationId xmlns:a16="http://schemas.microsoft.com/office/drawing/2014/main" id="{4DE0246B-DEF1-582E-9A54-4B8D58A07C83}"/>
              </a:ext>
            </a:extLst>
          </p:cNvPr>
          <p:cNvSpPr/>
          <p:nvPr/>
        </p:nvSpPr>
        <p:spPr>
          <a:xfrm>
            <a:off x="4689019" y="2589581"/>
            <a:ext cx="1663342" cy="8081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800" dirty="0">
                <a:solidFill>
                  <a:srgbClr val="FFFFFF"/>
                </a:solidFill>
                <a:latin typeface="+mj-lt"/>
              </a:rPr>
              <a:t>De acordo com a </a:t>
            </a:r>
            <a:r>
              <a:rPr lang="pt-PT" sz="800" i="1" dirty="0" err="1">
                <a:solidFill>
                  <a:srgbClr val="FFFFFF"/>
                </a:solidFill>
                <a:latin typeface="+mj-lt"/>
              </a:rPr>
              <a:t>International</a:t>
            </a:r>
            <a:r>
              <a:rPr lang="pt-PT" sz="800" i="1" dirty="0">
                <a:solidFill>
                  <a:srgbClr val="FFFFFF"/>
                </a:solidFill>
                <a:latin typeface="+mj-lt"/>
              </a:rPr>
              <a:t> Diabetes </a:t>
            </a:r>
            <a:r>
              <a:rPr lang="pt-PT" sz="800" i="1" dirty="0" err="1">
                <a:solidFill>
                  <a:srgbClr val="FFFFFF"/>
                </a:solidFill>
                <a:latin typeface="+mj-lt"/>
              </a:rPr>
              <a:t>Federation</a:t>
            </a:r>
            <a:r>
              <a:rPr lang="pt-PT" sz="800" i="0" dirty="0">
                <a:solidFill>
                  <a:srgbClr val="FFFFFF"/>
                </a:solidFill>
                <a:latin typeface="+mj-lt"/>
              </a:rPr>
              <a:t>, em 2021, 537 milhões de adultos viviam com diabetes em todo o mundo.</a:t>
            </a:r>
            <a:endParaRPr kumimoji="0" lang="pt-PT" sz="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65" name="Retângulo: Cantos Arredondados 64">
            <a:extLst>
              <a:ext uri="{FF2B5EF4-FFF2-40B4-BE49-F238E27FC236}">
                <a16:creationId xmlns:a16="http://schemas.microsoft.com/office/drawing/2014/main" id="{4266BA86-FA92-2C0F-922B-E3FC1077C2C9}"/>
              </a:ext>
            </a:extLst>
          </p:cNvPr>
          <p:cNvSpPr/>
          <p:nvPr/>
        </p:nvSpPr>
        <p:spPr>
          <a:xfrm>
            <a:off x="6626268" y="2045920"/>
            <a:ext cx="1816279" cy="1600200"/>
          </a:xfrm>
          <a:prstGeom prst="roundRect">
            <a:avLst>
              <a:gd name="adj" fmla="val 3334"/>
            </a:avLst>
          </a:prstGeom>
          <a:solidFill>
            <a:srgbClr val="25408F"/>
          </a:solidFill>
          <a:ln>
            <a:solidFill>
              <a:srgbClr val="25408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66" name="Rectangle 6">
            <a:hlinkClick r:id="rId3" action="ppaction://hlinksldjump"/>
            <a:extLst>
              <a:ext uri="{FF2B5EF4-FFF2-40B4-BE49-F238E27FC236}">
                <a16:creationId xmlns:a16="http://schemas.microsoft.com/office/drawing/2014/main" id="{D051A0EE-3D27-9F95-102A-F8F6522E9905}"/>
              </a:ext>
            </a:extLst>
          </p:cNvPr>
          <p:cNvSpPr/>
          <p:nvPr/>
        </p:nvSpPr>
        <p:spPr>
          <a:xfrm>
            <a:off x="6766146" y="2214369"/>
            <a:ext cx="153982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Pressão Arterial na Doença Renal Crónica</a:t>
            </a:r>
          </a:p>
        </p:txBody>
      </p:sp>
      <p:sp>
        <p:nvSpPr>
          <p:cNvPr id="67" name="Rectangle 6">
            <a:hlinkClick r:id="rId3" action="ppaction://hlinksldjump"/>
            <a:extLst>
              <a:ext uri="{FF2B5EF4-FFF2-40B4-BE49-F238E27FC236}">
                <a16:creationId xmlns:a16="http://schemas.microsoft.com/office/drawing/2014/main" id="{3D7DE97A-2734-17C3-ED9F-A47ADC5D0823}"/>
              </a:ext>
            </a:extLst>
          </p:cNvPr>
          <p:cNvSpPr/>
          <p:nvPr/>
        </p:nvSpPr>
        <p:spPr>
          <a:xfrm>
            <a:off x="6743287" y="2574583"/>
            <a:ext cx="1546860" cy="9953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800" dirty="0">
                <a:solidFill>
                  <a:srgbClr val="FFFFFF"/>
                </a:solidFill>
                <a:latin typeface="Noto Sans" panose="020B0502040504020204" pitchFamily="34" charset="0"/>
              </a:rPr>
              <a:t>A hipertensão não é apenas um importante fator de risco para a DRC e a sua progressão, mas também um efeito da DRC.</a:t>
            </a:r>
            <a:endParaRPr kumimoji="0" lang="pt-PT" sz="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8" name="Retângulo: Cantos Arredondados 67">
            <a:extLst>
              <a:ext uri="{FF2B5EF4-FFF2-40B4-BE49-F238E27FC236}">
                <a16:creationId xmlns:a16="http://schemas.microsoft.com/office/drawing/2014/main" id="{F70BD17D-EF37-579B-B152-F613A610AB8E}"/>
              </a:ext>
            </a:extLst>
          </p:cNvPr>
          <p:cNvSpPr/>
          <p:nvPr/>
        </p:nvSpPr>
        <p:spPr>
          <a:xfrm>
            <a:off x="478969" y="3907895"/>
            <a:ext cx="1816279" cy="1600200"/>
          </a:xfrm>
          <a:prstGeom prst="roundRect">
            <a:avLst>
              <a:gd name="adj" fmla="val 3334"/>
            </a:avLst>
          </a:prstGeom>
          <a:solidFill>
            <a:srgbClr val="DE505C"/>
          </a:solidFill>
          <a:ln>
            <a:solidFill>
              <a:srgbClr val="DE505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69" name="Rectangle 6">
            <a:hlinkClick r:id="rId3" action="ppaction://hlinksldjump"/>
            <a:extLst>
              <a:ext uri="{FF2B5EF4-FFF2-40B4-BE49-F238E27FC236}">
                <a16:creationId xmlns:a16="http://schemas.microsoft.com/office/drawing/2014/main" id="{1197CD9E-E6EB-DE9A-0D1E-5C1CFBC16A45}"/>
              </a:ext>
            </a:extLst>
          </p:cNvPr>
          <p:cNvSpPr/>
          <p:nvPr/>
        </p:nvSpPr>
        <p:spPr>
          <a:xfrm>
            <a:off x="618847" y="4076344"/>
            <a:ext cx="162201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Doenças Glomerulares na Doença Renal Crónica</a:t>
            </a:r>
          </a:p>
        </p:txBody>
      </p:sp>
      <p:sp>
        <p:nvSpPr>
          <p:cNvPr id="70" name="Rectangle 6">
            <a:hlinkClick r:id="rId3" action="ppaction://hlinksldjump"/>
            <a:extLst>
              <a:ext uri="{FF2B5EF4-FFF2-40B4-BE49-F238E27FC236}">
                <a16:creationId xmlns:a16="http://schemas.microsoft.com/office/drawing/2014/main" id="{EA4B59EB-105C-6D9C-60AA-C6F31969A42D}"/>
              </a:ext>
            </a:extLst>
          </p:cNvPr>
          <p:cNvSpPr/>
          <p:nvPr/>
        </p:nvSpPr>
        <p:spPr>
          <a:xfrm>
            <a:off x="595988" y="4556692"/>
            <a:ext cx="1546860" cy="8106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800" dirty="0">
                <a:solidFill>
                  <a:srgbClr val="FFFFFF"/>
                </a:solidFill>
                <a:latin typeface="Noto Sans" panose="020B0502040504020204" pitchFamily="34" charset="0"/>
              </a:rPr>
              <a:t>As doenças glomerulares afetam pessoas de todas as idades e podem ser causadas por infeções…</a:t>
            </a:r>
            <a:endParaRPr kumimoji="0" lang="pt-PT" sz="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1" name="Retângulo: Cantos Arredondados 70">
            <a:extLst>
              <a:ext uri="{FF2B5EF4-FFF2-40B4-BE49-F238E27FC236}">
                <a16:creationId xmlns:a16="http://schemas.microsoft.com/office/drawing/2014/main" id="{912366B2-376F-BBE3-3295-5C845B75E235}"/>
              </a:ext>
            </a:extLst>
          </p:cNvPr>
          <p:cNvSpPr/>
          <p:nvPr/>
        </p:nvSpPr>
        <p:spPr>
          <a:xfrm>
            <a:off x="2521129" y="3900275"/>
            <a:ext cx="1816279" cy="1600200"/>
          </a:xfrm>
          <a:prstGeom prst="roundRect">
            <a:avLst>
              <a:gd name="adj" fmla="val 3334"/>
            </a:avLst>
          </a:prstGeom>
          <a:solidFill>
            <a:srgbClr val="006756"/>
          </a:solidFill>
          <a:ln>
            <a:solidFill>
              <a:srgbClr val="00675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72" name="Rectangle 6">
            <a:hlinkClick r:id="rId3" action="ppaction://hlinksldjump"/>
            <a:extLst>
              <a:ext uri="{FF2B5EF4-FFF2-40B4-BE49-F238E27FC236}">
                <a16:creationId xmlns:a16="http://schemas.microsoft.com/office/drawing/2014/main" id="{03EA4EA5-61F3-DDCB-D981-9593717AE54C}"/>
              </a:ext>
            </a:extLst>
          </p:cNvPr>
          <p:cNvSpPr/>
          <p:nvPr/>
        </p:nvSpPr>
        <p:spPr>
          <a:xfrm>
            <a:off x="2661008" y="4068724"/>
            <a:ext cx="16611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Doença Renal </a:t>
            </a:r>
            <a:r>
              <a:rPr kumimoji="0" lang="pt-PT" sz="1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Policística</a:t>
            </a:r>
            <a:r>
              <a:rPr lang="pt-PT" sz="1000" b="1" dirty="0">
                <a:solidFill>
                  <a:schemeClr val="bg1"/>
                </a:solidFill>
                <a:latin typeface="Arial" panose="020B0604020202020204"/>
              </a:rPr>
              <a:t> </a:t>
            </a:r>
            <a:r>
              <a:rPr lang="pt-PT" sz="1000" b="1" dirty="0">
                <a:solidFill>
                  <a:schemeClr val="bg1"/>
                </a:solidFill>
                <a:latin typeface="+mj-lt"/>
              </a:rPr>
              <a:t>Autossómica </a:t>
            </a:r>
            <a:r>
              <a:rPr kumimoji="0" lang="pt-PT" sz="1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dominante na Doença Renal Crónica</a:t>
            </a:r>
          </a:p>
        </p:txBody>
      </p:sp>
      <p:sp>
        <p:nvSpPr>
          <p:cNvPr id="73" name="Rectangle 6">
            <a:hlinkClick r:id="rId3" action="ppaction://hlinksldjump"/>
            <a:extLst>
              <a:ext uri="{FF2B5EF4-FFF2-40B4-BE49-F238E27FC236}">
                <a16:creationId xmlns:a16="http://schemas.microsoft.com/office/drawing/2014/main" id="{A15649F3-EC0A-717E-2D6D-09D21B8C3A87}"/>
              </a:ext>
            </a:extLst>
          </p:cNvPr>
          <p:cNvSpPr/>
          <p:nvPr/>
        </p:nvSpPr>
        <p:spPr>
          <a:xfrm>
            <a:off x="2638148" y="4729690"/>
            <a:ext cx="1546860" cy="6260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800" dirty="0">
                <a:solidFill>
                  <a:srgbClr val="FFFFFF"/>
                </a:solidFill>
                <a:latin typeface="Noto Sans" panose="020B0502040504020204" pitchFamily="34" charset="0"/>
              </a:rPr>
              <a:t>A doença renal </a:t>
            </a:r>
            <a:r>
              <a:rPr lang="pt-PT" sz="800" dirty="0" err="1">
                <a:solidFill>
                  <a:srgbClr val="FFFFFF"/>
                </a:solidFill>
                <a:latin typeface="Noto Sans" panose="020B0502040504020204" pitchFamily="34" charset="0"/>
              </a:rPr>
              <a:t>policística</a:t>
            </a:r>
            <a:r>
              <a:rPr lang="pt-PT" sz="800" dirty="0">
                <a:solidFill>
                  <a:srgbClr val="FFFFFF"/>
                </a:solidFill>
                <a:latin typeface="Noto Sans" panose="020B0502040504020204" pitchFamily="34" charset="0"/>
              </a:rPr>
              <a:t> autossómica dominante (ADPKD)...</a:t>
            </a:r>
            <a:endParaRPr kumimoji="0" lang="pt-PT" sz="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4" name="Retângulo: Cantos Arredondados 73">
            <a:extLst>
              <a:ext uri="{FF2B5EF4-FFF2-40B4-BE49-F238E27FC236}">
                <a16:creationId xmlns:a16="http://schemas.microsoft.com/office/drawing/2014/main" id="{CE2FE80D-4E38-0467-6C6C-AE178FB24A38}"/>
              </a:ext>
            </a:extLst>
          </p:cNvPr>
          <p:cNvSpPr/>
          <p:nvPr/>
        </p:nvSpPr>
        <p:spPr>
          <a:xfrm>
            <a:off x="4566008" y="3900275"/>
            <a:ext cx="1816279" cy="1600200"/>
          </a:xfrm>
          <a:prstGeom prst="roundRect">
            <a:avLst>
              <a:gd name="adj" fmla="val 3334"/>
            </a:avLst>
          </a:prstGeom>
          <a:solidFill>
            <a:srgbClr val="F8AD2F"/>
          </a:solidFill>
          <a:ln>
            <a:solidFill>
              <a:srgbClr val="F8AD2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75" name="Rectangle 6">
            <a:hlinkClick r:id="rId3" action="ppaction://hlinksldjump"/>
            <a:extLst>
              <a:ext uri="{FF2B5EF4-FFF2-40B4-BE49-F238E27FC236}">
                <a16:creationId xmlns:a16="http://schemas.microsoft.com/office/drawing/2014/main" id="{EA71E8A2-0170-26ED-504A-51865BC165A3}"/>
              </a:ext>
            </a:extLst>
          </p:cNvPr>
          <p:cNvSpPr/>
          <p:nvPr/>
        </p:nvSpPr>
        <p:spPr>
          <a:xfrm>
            <a:off x="4705886" y="4068724"/>
            <a:ext cx="1524001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Bibliografia</a:t>
            </a:r>
          </a:p>
        </p:txBody>
      </p:sp>
      <p:sp>
        <p:nvSpPr>
          <p:cNvPr id="76" name="Rectangle 6">
            <a:hlinkClick r:id="rId3" action="ppaction://hlinksldjump"/>
            <a:extLst>
              <a:ext uri="{FF2B5EF4-FFF2-40B4-BE49-F238E27FC236}">
                <a16:creationId xmlns:a16="http://schemas.microsoft.com/office/drawing/2014/main" id="{D35B9399-F91B-C548-0F87-F3391BCD131D}"/>
              </a:ext>
            </a:extLst>
          </p:cNvPr>
          <p:cNvSpPr/>
          <p:nvPr/>
        </p:nvSpPr>
        <p:spPr>
          <a:xfrm>
            <a:off x="4683027" y="4288895"/>
            <a:ext cx="1663342" cy="8106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800" dirty="0">
                <a:solidFill>
                  <a:srgbClr val="FFFFFF"/>
                </a:solidFill>
                <a:latin typeface="Noto Sans" panose="020B0502040504020204" pitchFamily="34" charset="0"/>
              </a:rPr>
              <a:t>Para mais informações e acesso às referências bibliográficas detalhadas, consultar...</a:t>
            </a:r>
            <a:endParaRPr kumimoji="0" lang="pt-PT" sz="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2" name="Retângulo: Cantos Arredondados 13">
            <a:extLst>
              <a:ext uri="{FF2B5EF4-FFF2-40B4-BE49-F238E27FC236}">
                <a16:creationId xmlns:a16="http://schemas.microsoft.com/office/drawing/2014/main" id="{E895242B-AECB-44BE-D53C-E53E1BB4250F}"/>
              </a:ext>
            </a:extLst>
          </p:cNvPr>
          <p:cNvSpPr/>
          <p:nvPr/>
        </p:nvSpPr>
        <p:spPr>
          <a:xfrm>
            <a:off x="6610887" y="3904573"/>
            <a:ext cx="1816279" cy="1600200"/>
          </a:xfrm>
          <a:prstGeom prst="roundRect">
            <a:avLst>
              <a:gd name="adj" fmla="val 3334"/>
            </a:avLst>
          </a:prstGeom>
          <a:solidFill>
            <a:srgbClr val="830051"/>
          </a:solidFill>
          <a:ln>
            <a:solidFill>
              <a:srgbClr val="83005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3" name="Rectangle 6">
            <a:hlinkClick r:id="rId6" action="ppaction://hlinksldjump"/>
            <a:extLst>
              <a:ext uri="{FF2B5EF4-FFF2-40B4-BE49-F238E27FC236}">
                <a16:creationId xmlns:a16="http://schemas.microsoft.com/office/drawing/2014/main" id="{7FC0780E-30E7-8DC9-181C-A0452DFCF040}"/>
              </a:ext>
            </a:extLst>
          </p:cNvPr>
          <p:cNvSpPr/>
          <p:nvPr/>
        </p:nvSpPr>
        <p:spPr>
          <a:xfrm>
            <a:off x="6750766" y="4073022"/>
            <a:ext cx="76200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Autores</a:t>
            </a:r>
          </a:p>
        </p:txBody>
      </p:sp>
      <p:sp>
        <p:nvSpPr>
          <p:cNvPr id="6" name="Rectangle 6">
            <a:hlinkClick r:id="rId6" action="ppaction://hlinksldjump"/>
            <a:extLst>
              <a:ext uri="{FF2B5EF4-FFF2-40B4-BE49-F238E27FC236}">
                <a16:creationId xmlns:a16="http://schemas.microsoft.com/office/drawing/2014/main" id="{4B4658D4-6362-6F38-08E2-DC92C693B628}"/>
              </a:ext>
            </a:extLst>
          </p:cNvPr>
          <p:cNvSpPr/>
          <p:nvPr/>
        </p:nvSpPr>
        <p:spPr>
          <a:xfrm>
            <a:off x="6727906" y="4319243"/>
            <a:ext cx="1546860" cy="9953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 err="1">
                <a:solidFill>
                  <a:srgbClr val="FFFFFF"/>
                </a:solidFill>
                <a:latin typeface="Noto Sans" panose="020B0502040504020204" pitchFamily="34" charset="0"/>
              </a:rPr>
              <a:t>Andreia</a:t>
            </a:r>
            <a:r>
              <a:rPr lang="en-US" sz="800" dirty="0">
                <a:solidFill>
                  <a:srgbClr val="FFFFFF"/>
                </a:solidFill>
                <a:latin typeface="Noto Sans" panose="020B0502040504020204" pitchFamily="34" charset="0"/>
              </a:rPr>
              <a:t> Nunes | Ana Corte-Real | Ana Isabel Rodrigues | Carolina </a:t>
            </a:r>
            <a:r>
              <a:rPr lang="en-US" sz="800" dirty="0" err="1">
                <a:solidFill>
                  <a:srgbClr val="FFFFFF"/>
                </a:solidFill>
                <a:latin typeface="Noto Sans" panose="020B0502040504020204" pitchFamily="34" charset="0"/>
              </a:rPr>
              <a:t>Belino</a:t>
            </a:r>
            <a:r>
              <a:rPr lang="en-US" sz="800" dirty="0">
                <a:solidFill>
                  <a:srgbClr val="FFFFFF"/>
                </a:solidFill>
                <a:latin typeface="Noto Sans" panose="020B0502040504020204" pitchFamily="34" charset="0"/>
              </a:rPr>
              <a:t> | Cristina </a:t>
            </a:r>
            <a:r>
              <a:rPr lang="en-US" sz="800" dirty="0" err="1">
                <a:solidFill>
                  <a:srgbClr val="FFFFFF"/>
                </a:solidFill>
                <a:latin typeface="Noto Sans" panose="020B0502040504020204" pitchFamily="34" charset="0"/>
              </a:rPr>
              <a:t>Outerelo</a:t>
            </a:r>
            <a:r>
              <a:rPr lang="en-US" sz="800" dirty="0">
                <a:solidFill>
                  <a:srgbClr val="FFFFFF"/>
                </a:solidFill>
                <a:latin typeface="Noto Sans" panose="020B0502040504020204" pitchFamily="34" charset="0"/>
              </a:rPr>
              <a:t> | Diogo Ramos | Gil Silva...</a:t>
            </a:r>
            <a:endParaRPr kumimoji="0" lang="pt-PT" sz="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9621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Imagem 63" descr="Uma imagem com escuridão, preto, captura de ecrã, esguro&#10;&#10;Descrição gerada automaticamente">
            <a:extLst>
              <a:ext uri="{FF2B5EF4-FFF2-40B4-BE49-F238E27FC236}">
                <a16:creationId xmlns:a16="http://schemas.microsoft.com/office/drawing/2014/main" id="{B68476AF-D388-84DC-E1D4-2F6EAA391D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137" y="-685800"/>
            <a:ext cx="4699863" cy="42672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74345" y="507823"/>
            <a:ext cx="7753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Diabetes na Doença Renal Crónica</a:t>
            </a:r>
            <a:endParaRPr kumimoji="0" lang="en-AU" sz="2500" b="1" i="0" u="none" strike="noStrike" kern="1200" cap="none" spc="-15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j-lt"/>
              <a:ea typeface="+mn-ea"/>
              <a:cs typeface="Roboto Slab Regular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5AF43CEA-6E5D-303C-B843-394930481049}"/>
              </a:ext>
            </a:extLst>
          </p:cNvPr>
          <p:cNvSpPr/>
          <p:nvPr/>
        </p:nvSpPr>
        <p:spPr>
          <a:xfrm>
            <a:off x="0" y="-22687"/>
            <a:ext cx="9144000" cy="34378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" dist="25400" dir="5400000" algn="ctr" rotWithShape="0">
              <a:srgbClr val="000000">
                <a:alpha val="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4" name="Imagem 3" descr="Uma imagem com Tipo de letra, Gráficos, design gráfico, logótipo&#10;&#10;Descrição gerada automaticamente">
            <a:extLst>
              <a:ext uri="{FF2B5EF4-FFF2-40B4-BE49-F238E27FC236}">
                <a16:creationId xmlns:a16="http://schemas.microsoft.com/office/drawing/2014/main" id="{B45EF6C7-D587-6A45-2A0B-8A2473C374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58143"/>
            <a:ext cx="749479" cy="182124"/>
          </a:xfrm>
          <a:prstGeom prst="rect">
            <a:avLst/>
          </a:prstGeom>
        </p:spPr>
      </p:pic>
      <p:pic>
        <p:nvPicPr>
          <p:cNvPr id="12" name="Imagem 11" descr="Uma imagem com Gráficos, Tipo de letra, design gráfico, Magenta&#10;&#10;Descrição gerada automaticamente">
            <a:extLst>
              <a:ext uri="{FF2B5EF4-FFF2-40B4-BE49-F238E27FC236}">
                <a16:creationId xmlns:a16="http://schemas.microsoft.com/office/drawing/2014/main" id="{5B27527C-4A3A-F5B1-5754-BF1876BFA8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21" y="57031"/>
            <a:ext cx="1066799" cy="184348"/>
          </a:xfrm>
          <a:prstGeom prst="rect">
            <a:avLst/>
          </a:prstGeom>
        </p:spPr>
      </p:pic>
      <p:sp>
        <p:nvSpPr>
          <p:cNvPr id="15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482FE239-E83A-43C0-1244-E07555EEA319}"/>
              </a:ext>
            </a:extLst>
          </p:cNvPr>
          <p:cNvSpPr/>
          <p:nvPr/>
        </p:nvSpPr>
        <p:spPr>
          <a:xfrm>
            <a:off x="474345" y="1542362"/>
            <a:ext cx="8195310" cy="3208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Recomenda-se o início precoce da metformina associada a um inibidor SGLT2 (iSGLT2) na maioria dos doentes com DM2 e DRC. Podem ser adicionados outros medicamentos para atingir os valores glicémicos alvo, sempre com um ajuste de dose adequado com base na </a:t>
            </a:r>
            <a:r>
              <a:rPr lang="pt-PT" sz="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TFGe</a:t>
            </a: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.</a:t>
            </a:r>
          </a:p>
          <a:p>
            <a:pPr>
              <a:lnSpc>
                <a:spcPct val="150000"/>
              </a:lnSpc>
            </a:pPr>
            <a:endParaRPr lang="en-US" sz="8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 </a:t>
            </a:r>
            <a:r>
              <a:rPr lang="pt-PT" sz="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metformina</a:t>
            </a:r>
            <a:r>
              <a:rPr lang="pt-PT" sz="8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é recomendada na maioria dos doentes com DM2 e DRC com </a:t>
            </a:r>
            <a:r>
              <a:rPr lang="pt-PT" sz="800" b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TFGe</a:t>
            </a:r>
            <a:r>
              <a:rPr lang="pt-PT" sz="8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≥ 30 ml/min/1,73 m</a:t>
            </a:r>
            <a:r>
              <a:rPr lang="pt-PT" sz="800" b="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2</a:t>
            </a:r>
            <a:r>
              <a:rPr lang="pt-PT" sz="800" b="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, e a </a:t>
            </a:r>
            <a:r>
              <a:rPr lang="pt-PT" sz="800" b="0" baseline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TFGe</a:t>
            </a:r>
            <a:r>
              <a:rPr lang="pt-PT" sz="800" b="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deve ser monitorizada pelo menos anualmente, e a cada 3-6 meses quando a </a:t>
            </a:r>
            <a:r>
              <a:rPr lang="pt-PT" sz="800" b="0" baseline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TFGe</a:t>
            </a:r>
            <a:r>
              <a:rPr lang="pt-PT" sz="800" b="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é &lt; 60 ml/min/1,73 m</a:t>
            </a:r>
            <a:r>
              <a:rPr lang="pt-PT" sz="800" b="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2</a:t>
            </a:r>
            <a:r>
              <a:rPr lang="pt-PT" sz="800" b="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. A dose de metformina deve ser reduzida para 1000 mg por dia em doentes com </a:t>
            </a:r>
            <a:r>
              <a:rPr lang="pt-PT" sz="800" b="0" baseline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TFGe</a:t>
            </a:r>
            <a:r>
              <a:rPr lang="pt-PT" sz="800" b="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entre 30 e 44 ml/min/1,73 m</a:t>
            </a:r>
            <a:r>
              <a:rPr lang="pt-PT" sz="800" b="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2</a:t>
            </a:r>
            <a:r>
              <a:rPr lang="pt-PT" sz="800" b="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, e em doentes com </a:t>
            </a:r>
            <a:r>
              <a:rPr lang="pt-PT" sz="800" b="0" baseline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TFGe</a:t>
            </a:r>
            <a:r>
              <a:rPr lang="pt-PT" sz="800" b="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de 45-59 ml/min/1,73 m</a:t>
            </a:r>
            <a:r>
              <a:rPr lang="pt-PT" sz="800" b="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2</a:t>
            </a:r>
            <a:r>
              <a:rPr lang="pt-PT" sz="800" b="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, se tiverem um risco aumentado de acidose láctica devido à </a:t>
            </a:r>
            <a:r>
              <a:rPr lang="pt-PT" sz="800" b="0" baseline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hipoperfusão</a:t>
            </a:r>
            <a:r>
              <a:rPr lang="pt-PT" sz="800" b="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e hipoxemia. Quando os doentes são tratados com metformina durante mais de 4 anos, a vitamina B12 deve ser monitorizada anualmente.</a:t>
            </a:r>
          </a:p>
          <a:p>
            <a:pPr>
              <a:lnSpc>
                <a:spcPct val="150000"/>
              </a:lnSpc>
            </a:pPr>
            <a:endParaRPr lang="en-US" sz="800" b="0" baseline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pt-PT" sz="800" b="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Os </a:t>
            </a:r>
            <a:r>
              <a:rPr lang="pt-PT" sz="800" b="1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iSGLT2</a:t>
            </a:r>
            <a:r>
              <a:rPr lang="pt-PT" sz="800" b="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são recomendados na maioria dos doentes com DM2 e DRC com </a:t>
            </a:r>
            <a:r>
              <a:rPr lang="pt-PT" sz="800" b="0" baseline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eGFR</a:t>
            </a:r>
            <a:r>
              <a:rPr lang="pt-PT" sz="800" b="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≥ 20 ml/min/1,73 m</a:t>
            </a:r>
            <a:r>
              <a:rPr lang="pt-PT" sz="800" b="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2</a:t>
            </a:r>
            <a:r>
              <a:rPr lang="pt-PT" sz="800" b="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independentemente da HbA1c, uma vez que reduzem a progressão da</a:t>
            </a:r>
          </a:p>
          <a:p>
            <a:pPr>
              <a:lnSpc>
                <a:spcPct val="150000"/>
              </a:lnSpc>
            </a:pPr>
            <a:r>
              <a:rPr lang="pt-PT" sz="800" b="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DRC, de IC e o risco de doença cardiovascular aterosclerótica (ASCVD). Podem ser utilizados sem metformina em doentes com </a:t>
            </a:r>
            <a:r>
              <a:rPr lang="pt-PT" sz="800" b="0" baseline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TFGe</a:t>
            </a:r>
            <a:r>
              <a:rPr lang="pt-PT" sz="800" b="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mais baixa, que não toleram a metformina ou que não necessitam de metformina para atingir os objetivos glicémicos. Em doentes com </a:t>
            </a:r>
            <a:r>
              <a:rPr lang="pt-PT" sz="800" b="0" baseline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TFGe</a:t>
            </a:r>
            <a:r>
              <a:rPr lang="pt-PT" sz="800" b="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&lt; 30 ml/min/1,73 m</a:t>
            </a:r>
            <a:r>
              <a:rPr lang="pt-PT" sz="800" b="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2</a:t>
            </a:r>
            <a:r>
              <a:rPr lang="pt-PT" sz="800" b="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, os iSGLT2 perdem a capacidade de baixar a glicemia, e proporcionam benefícios renais e não metabólicos.</a:t>
            </a:r>
          </a:p>
          <a:p>
            <a:pPr>
              <a:lnSpc>
                <a:spcPct val="150000"/>
              </a:lnSpc>
            </a:pPr>
            <a:endParaRPr lang="en-US" sz="800" b="0" baseline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pt-PT" sz="800" b="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 introdução de iSGLT2 está associada a um declínio reversível da </a:t>
            </a:r>
            <a:r>
              <a:rPr lang="pt-PT" sz="800" b="0" baseline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TFGe</a:t>
            </a:r>
            <a:r>
              <a:rPr lang="pt-PT" sz="800" b="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, que não requer habitualmente a sua descontinuação, uma vez que este fármaco tem um efeito protetor contra a LRA. Assim, é aceitável continuar a terapêutica se a </a:t>
            </a:r>
            <a:r>
              <a:rPr lang="pt-PT" sz="800" b="0" baseline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TFGe</a:t>
            </a:r>
            <a:r>
              <a:rPr lang="pt-PT" sz="800" b="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descer abaixo do limiar inicial, exceto se o doente não tolerar o tratamento ou se for iniciada terapêutica de substituição renal. Para os doentes com DM2 e DRC que necessitam de uma redução glicémica adicional, é recomendado um </a:t>
            </a:r>
            <a:r>
              <a:rPr lang="pt-PT" sz="800" b="1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agonista dos recetores GLP-1</a:t>
            </a:r>
            <a:r>
              <a:rPr lang="pt-PT" sz="800" b="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(aGLP-1) de ação prolongada. Os aGLP-1 reduzem a albuminúria e atrasam o declínio da </a:t>
            </a:r>
            <a:r>
              <a:rPr lang="pt-PT" sz="800" b="0" baseline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TFGe</a:t>
            </a:r>
            <a:r>
              <a:rPr lang="pt-PT" sz="800" b="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, e são seguros com uma </a:t>
            </a:r>
            <a:r>
              <a:rPr lang="pt-PT" sz="800" b="0" baseline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TFGe</a:t>
            </a:r>
            <a:r>
              <a:rPr lang="pt-PT" sz="800" b="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de 15-59 ml/min/1,73 m</a:t>
            </a:r>
            <a:r>
              <a:rPr lang="pt-PT" sz="800" b="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2</a:t>
            </a:r>
            <a:r>
              <a:rPr lang="pt-PT" sz="800" b="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.</a:t>
            </a:r>
            <a:endParaRPr lang="pt-PT" sz="800" i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37407A45-FF2F-4B47-2168-34D4575289DD}"/>
              </a:ext>
            </a:extLst>
          </p:cNvPr>
          <p:cNvSpPr/>
          <p:nvPr/>
        </p:nvSpPr>
        <p:spPr>
          <a:xfrm>
            <a:off x="469721" y="1346300"/>
            <a:ext cx="775335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000" b="1" dirty="0">
                <a:solidFill>
                  <a:srgbClr val="E9AD47"/>
                </a:solidFill>
                <a:latin typeface="+mj-lt"/>
              </a:rPr>
              <a:t>Tratamento</a:t>
            </a:r>
            <a:endParaRPr kumimoji="0" lang="en-AU" sz="1000" b="1" i="0" u="none" strike="noStrike" kern="1200" cap="none" spc="-150" normalizeH="0" baseline="0" noProof="0" dirty="0">
              <a:ln>
                <a:noFill/>
              </a:ln>
              <a:solidFill>
                <a:srgbClr val="E9AD47"/>
              </a:solidFill>
              <a:effectLst/>
              <a:uLnTx/>
              <a:uFillTx/>
              <a:latin typeface="+mj-lt"/>
              <a:ea typeface="+mn-ea"/>
              <a:cs typeface="Roboto Slab Regular"/>
            </a:endParaRPr>
          </a:p>
        </p:txBody>
      </p:sp>
      <p:sp>
        <p:nvSpPr>
          <p:cNvPr id="9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7E8BF3F0-87D8-37D6-EAE5-7579D4B299AF}"/>
              </a:ext>
            </a:extLst>
          </p:cNvPr>
          <p:cNvSpPr/>
          <p:nvPr/>
        </p:nvSpPr>
        <p:spPr>
          <a:xfrm>
            <a:off x="474345" y="762000"/>
            <a:ext cx="8195310" cy="23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Ana Isabel Rodrigues; Inês Aires; Luís Mendonça; Paulo Subtil; Susana Heitor</a:t>
            </a:r>
            <a:endParaRPr lang="pt-PT" sz="700" i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20" name="Rectangle 6">
            <a:extLst>
              <a:ext uri="{FF2B5EF4-FFF2-40B4-BE49-F238E27FC236}">
                <a16:creationId xmlns:a16="http://schemas.microsoft.com/office/drawing/2014/main" id="{EE6FCB8D-F682-BC90-6EDE-AEA4C16495FB}"/>
              </a:ext>
            </a:extLst>
          </p:cNvPr>
          <p:cNvSpPr/>
          <p:nvPr/>
        </p:nvSpPr>
        <p:spPr>
          <a:xfrm>
            <a:off x="475363" y="1094601"/>
            <a:ext cx="775335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Gestão</a:t>
            </a:r>
            <a:endParaRPr kumimoji="0" lang="en-AU" sz="1200" b="1" i="0" u="none" strike="noStrike" kern="1200" cap="none" spc="-15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j-lt"/>
              <a:ea typeface="+mn-ea"/>
              <a:cs typeface="Roboto Slab Regular"/>
            </a:endParaRPr>
          </a:p>
        </p:txBody>
      </p:sp>
      <p:sp>
        <p:nvSpPr>
          <p:cNvPr id="3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FE004557-3EEB-3011-4103-0A7ACD459FC2}"/>
              </a:ext>
            </a:extLst>
          </p:cNvPr>
          <p:cNvSpPr/>
          <p:nvPr/>
        </p:nvSpPr>
        <p:spPr>
          <a:xfrm>
            <a:off x="479987" y="5301462"/>
            <a:ext cx="8195310" cy="4388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Em doentes com diabetes e hipertensão e risco cardiovascular muito elevado, é aconselhável um objetivo de pressão arterial &lt; 130/80 mmHg, se este objetivo puder ser atingido com segurança. Para doentes com diabetes, hipertensão e um risco cardiovascular elevado, a ADA recomenda um objetivo de pressão arterial &lt; 140/90 mmHg.</a:t>
            </a:r>
            <a:endParaRPr lang="pt-PT" sz="800" i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10" name="Rectangle 6">
            <a:extLst>
              <a:ext uri="{FF2B5EF4-FFF2-40B4-BE49-F238E27FC236}">
                <a16:creationId xmlns:a16="http://schemas.microsoft.com/office/drawing/2014/main" id="{F227A467-8985-7729-61FE-091C832C02C2}"/>
              </a:ext>
            </a:extLst>
          </p:cNvPr>
          <p:cNvSpPr/>
          <p:nvPr/>
        </p:nvSpPr>
        <p:spPr>
          <a:xfrm>
            <a:off x="475363" y="5105400"/>
            <a:ext cx="775335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000" b="1" dirty="0">
                <a:solidFill>
                  <a:srgbClr val="E9AD47"/>
                </a:solidFill>
                <a:latin typeface="+mj-lt"/>
              </a:rPr>
              <a:t>Controlo Pressão Arterial</a:t>
            </a:r>
            <a:endParaRPr kumimoji="0" lang="en-AU" sz="1000" b="1" i="0" u="none" strike="noStrike" kern="1200" cap="none" spc="-150" normalizeH="0" baseline="0" noProof="0" dirty="0">
              <a:ln>
                <a:noFill/>
              </a:ln>
              <a:solidFill>
                <a:srgbClr val="E9AD47"/>
              </a:solidFill>
              <a:effectLst/>
              <a:uLnTx/>
              <a:uFillTx/>
              <a:latin typeface="+mj-lt"/>
              <a:ea typeface="+mn-ea"/>
              <a:cs typeface="Roboto Slab Regular"/>
            </a:endParaRPr>
          </a:p>
        </p:txBody>
      </p:sp>
    </p:spTree>
    <p:extLst>
      <p:ext uri="{BB962C8B-B14F-4D97-AF65-F5344CB8AC3E}">
        <p14:creationId xmlns:p14="http://schemas.microsoft.com/office/powerpoint/2010/main" val="1145332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Imagem 63" descr="Uma imagem com escuridão, preto, captura de ecrã, esguro&#10;&#10;Descrição gerada automaticamente">
            <a:extLst>
              <a:ext uri="{FF2B5EF4-FFF2-40B4-BE49-F238E27FC236}">
                <a16:creationId xmlns:a16="http://schemas.microsoft.com/office/drawing/2014/main" id="{B68476AF-D388-84DC-E1D4-2F6EAA391D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137" y="-685800"/>
            <a:ext cx="4699863" cy="42672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74345" y="507823"/>
            <a:ext cx="7753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Diabetes na Doença Renal Crónica</a:t>
            </a:r>
            <a:endParaRPr kumimoji="0" lang="en-AU" sz="2500" b="1" i="0" u="none" strike="noStrike" kern="1200" cap="none" spc="-15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j-lt"/>
              <a:ea typeface="+mn-ea"/>
              <a:cs typeface="Roboto Slab Regular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5AF43CEA-6E5D-303C-B843-394930481049}"/>
              </a:ext>
            </a:extLst>
          </p:cNvPr>
          <p:cNvSpPr/>
          <p:nvPr/>
        </p:nvSpPr>
        <p:spPr>
          <a:xfrm>
            <a:off x="0" y="-22687"/>
            <a:ext cx="9144000" cy="34378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" dist="25400" dir="5400000" algn="ctr" rotWithShape="0">
              <a:srgbClr val="000000">
                <a:alpha val="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4" name="Imagem 3" descr="Uma imagem com Tipo de letra, Gráficos, design gráfico, logótipo&#10;&#10;Descrição gerada automaticamente">
            <a:extLst>
              <a:ext uri="{FF2B5EF4-FFF2-40B4-BE49-F238E27FC236}">
                <a16:creationId xmlns:a16="http://schemas.microsoft.com/office/drawing/2014/main" id="{B45EF6C7-D587-6A45-2A0B-8A2473C374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58143"/>
            <a:ext cx="749479" cy="182124"/>
          </a:xfrm>
          <a:prstGeom prst="rect">
            <a:avLst/>
          </a:prstGeom>
        </p:spPr>
      </p:pic>
      <p:pic>
        <p:nvPicPr>
          <p:cNvPr id="12" name="Imagem 11" descr="Uma imagem com Gráficos, Tipo de letra, design gráfico, Magenta&#10;&#10;Descrição gerada automaticamente">
            <a:extLst>
              <a:ext uri="{FF2B5EF4-FFF2-40B4-BE49-F238E27FC236}">
                <a16:creationId xmlns:a16="http://schemas.microsoft.com/office/drawing/2014/main" id="{5B27527C-4A3A-F5B1-5754-BF1876BFA8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21" y="57031"/>
            <a:ext cx="1066799" cy="184348"/>
          </a:xfrm>
          <a:prstGeom prst="rect">
            <a:avLst/>
          </a:prstGeom>
        </p:spPr>
      </p:pic>
      <p:sp>
        <p:nvSpPr>
          <p:cNvPr id="15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482FE239-E83A-43C0-1244-E07555EEA319}"/>
              </a:ext>
            </a:extLst>
          </p:cNvPr>
          <p:cNvSpPr/>
          <p:nvPr/>
        </p:nvSpPr>
        <p:spPr>
          <a:xfrm>
            <a:off x="474345" y="1542362"/>
            <a:ext cx="8195310" cy="210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Os inibidores da enzima de conversão da angiotensina (IECA) ou os antagonistas dos recetores da angiotensina (ARA) são a primeira linha no tratamento da pressão arterial em doentes com DM1 ou DM2, hipertensão e RAC ≥ 300 mg/g devido aos seus benefícios na prevenção da progressão da DRC, podendo ser titulados até a dose anti-hipertensiva máxima ou a dose mais alta tolerada. A pressão arterial, a creatinina sérica e o potássio sérico devem ser monitorizados durante 2-4 semanas após o início ou o aumento da dose.</a:t>
            </a:r>
          </a:p>
          <a:p>
            <a:pPr>
              <a:lnSpc>
                <a:spcPct val="150000"/>
              </a:lnSpc>
            </a:pPr>
            <a:endParaRPr lang="pt-PT" sz="8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 </a:t>
            </a:r>
            <a:r>
              <a:rPr lang="pt-PT" sz="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espironolactona</a:t>
            </a: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é eficaz no tratamento da hipertensão resistente e do </a:t>
            </a:r>
            <a:r>
              <a:rPr lang="pt-PT" sz="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hiperaldosteronismo</a:t>
            </a: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primário, mas causa hipercalemia, particularmente em doentes com função renal reduzida (</a:t>
            </a:r>
            <a:r>
              <a:rPr lang="pt-PT" sz="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TFGe</a:t>
            </a: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&lt;45 ml/min/1,73 m</a:t>
            </a:r>
            <a:r>
              <a:rPr lang="pt-PT" sz="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2</a:t>
            </a:r>
            <a:r>
              <a:rPr lang="pt-PT" sz="80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).</a:t>
            </a:r>
          </a:p>
          <a:p>
            <a:pPr>
              <a:lnSpc>
                <a:spcPct val="150000"/>
              </a:lnSpc>
            </a:pPr>
            <a:endParaRPr lang="pt-PT" sz="800" baseline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pt-PT" sz="80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Uma nova classe de antagonistas não esteroides dos recetores de aldosterona, como a </a:t>
            </a:r>
            <a:r>
              <a:rPr lang="pt-PT" sz="800" baseline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finerenona</a:t>
            </a:r>
            <a:r>
              <a:rPr lang="pt-PT" sz="80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pode ser utilizada na inibição do Sistema Renina-Angiotensina-Aldosterona (SRAA) em doentes com DRC e diabetes. A </a:t>
            </a:r>
            <a:r>
              <a:rPr lang="pt-PT" sz="800" baseline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finerenona</a:t>
            </a:r>
            <a:r>
              <a:rPr lang="pt-PT" sz="80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foi aprovada para retardar a progressão da DRC e reduzir os eventos cardiovasculares e pode ser iniciada com </a:t>
            </a:r>
            <a:r>
              <a:rPr lang="pt-PT" sz="800" baseline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TFGe</a:t>
            </a:r>
            <a:r>
              <a:rPr lang="pt-PT" sz="80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≥ 25 ml/min/1,73 m</a:t>
            </a:r>
            <a:r>
              <a:rPr lang="pt-PT" sz="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2</a:t>
            </a:r>
            <a:r>
              <a:rPr lang="pt-PT" sz="80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.</a:t>
            </a:r>
            <a:endParaRPr lang="pt-PT" sz="800" i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37407A45-FF2F-4B47-2168-34D4575289DD}"/>
              </a:ext>
            </a:extLst>
          </p:cNvPr>
          <p:cNvSpPr/>
          <p:nvPr/>
        </p:nvSpPr>
        <p:spPr>
          <a:xfrm>
            <a:off x="469721" y="1346300"/>
            <a:ext cx="775335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000" b="1" dirty="0">
                <a:solidFill>
                  <a:srgbClr val="E8A83B"/>
                </a:solidFill>
                <a:latin typeface="+mj-lt"/>
              </a:rPr>
              <a:t>Inibição do Sistema-Renina-Angiotensina-Aldosterona</a:t>
            </a:r>
            <a:endParaRPr kumimoji="0" lang="en-AU" sz="1000" b="1" i="0" u="none" strike="noStrike" kern="1200" cap="none" spc="-150" normalizeH="0" baseline="0" noProof="0" dirty="0">
              <a:ln>
                <a:noFill/>
              </a:ln>
              <a:solidFill>
                <a:srgbClr val="E9AD47"/>
              </a:solidFill>
              <a:effectLst/>
              <a:uLnTx/>
              <a:uFillTx/>
              <a:latin typeface="+mj-lt"/>
              <a:ea typeface="+mn-ea"/>
              <a:cs typeface="Roboto Slab Regular"/>
            </a:endParaRPr>
          </a:p>
        </p:txBody>
      </p:sp>
      <p:sp>
        <p:nvSpPr>
          <p:cNvPr id="9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7E8BF3F0-87D8-37D6-EAE5-7579D4B299AF}"/>
              </a:ext>
            </a:extLst>
          </p:cNvPr>
          <p:cNvSpPr/>
          <p:nvPr/>
        </p:nvSpPr>
        <p:spPr>
          <a:xfrm>
            <a:off x="474345" y="762000"/>
            <a:ext cx="8195310" cy="23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Ana Isabel Rodrigues; Inês Aires; Luís Mendonça; Paulo Subtil; Susana Heitor</a:t>
            </a:r>
            <a:endParaRPr lang="pt-PT" sz="700" i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20" name="Rectangle 6">
            <a:extLst>
              <a:ext uri="{FF2B5EF4-FFF2-40B4-BE49-F238E27FC236}">
                <a16:creationId xmlns:a16="http://schemas.microsoft.com/office/drawing/2014/main" id="{EE6FCB8D-F682-BC90-6EDE-AEA4C16495FB}"/>
              </a:ext>
            </a:extLst>
          </p:cNvPr>
          <p:cNvSpPr/>
          <p:nvPr/>
        </p:nvSpPr>
        <p:spPr>
          <a:xfrm>
            <a:off x="475363" y="1094601"/>
            <a:ext cx="775335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Gestão</a:t>
            </a:r>
            <a:endParaRPr kumimoji="0" lang="en-AU" sz="1200" b="1" i="0" u="none" strike="noStrike" kern="1200" cap="none" spc="-15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j-lt"/>
              <a:ea typeface="+mn-ea"/>
              <a:cs typeface="Roboto Slab Regular"/>
            </a:endParaRPr>
          </a:p>
        </p:txBody>
      </p:sp>
      <p:sp>
        <p:nvSpPr>
          <p:cNvPr id="3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FE004557-3EEB-3011-4103-0A7ACD459FC2}"/>
              </a:ext>
            </a:extLst>
          </p:cNvPr>
          <p:cNvSpPr/>
          <p:nvPr/>
        </p:nvSpPr>
        <p:spPr>
          <a:xfrm>
            <a:off x="479987" y="4022195"/>
            <a:ext cx="8195310" cy="6260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800" dirty="0">
                <a:solidFill>
                  <a:srgbClr val="333333"/>
                </a:solidFill>
                <a:latin typeface="+mj-lt"/>
              </a:rPr>
              <a:t>Todos os doentes com DM1 ou DM2 e DRC devem tomar </a:t>
            </a:r>
            <a:r>
              <a:rPr lang="pt-PT" sz="800" dirty="0" err="1">
                <a:solidFill>
                  <a:srgbClr val="333333"/>
                </a:solidFill>
                <a:latin typeface="+mj-lt"/>
              </a:rPr>
              <a:t>estatinas</a:t>
            </a:r>
            <a:r>
              <a:rPr lang="pt-PT" sz="800" dirty="0">
                <a:solidFill>
                  <a:srgbClr val="333333"/>
                </a:solidFill>
                <a:latin typeface="+mj-lt"/>
              </a:rPr>
              <a:t>. A </a:t>
            </a:r>
            <a:r>
              <a:rPr lang="pt-PT" sz="800" dirty="0" err="1">
                <a:solidFill>
                  <a:srgbClr val="333333"/>
                </a:solidFill>
                <a:latin typeface="+mj-lt"/>
              </a:rPr>
              <a:t>atorvastatina</a:t>
            </a:r>
            <a:r>
              <a:rPr lang="pt-PT" sz="800" dirty="0">
                <a:solidFill>
                  <a:srgbClr val="333333"/>
                </a:solidFill>
                <a:latin typeface="+mj-lt"/>
              </a:rPr>
              <a:t> demonstrou uma maior melhoria da </a:t>
            </a:r>
            <a:r>
              <a:rPr lang="pt-PT" sz="800" dirty="0" err="1">
                <a:solidFill>
                  <a:srgbClr val="333333"/>
                </a:solidFill>
                <a:latin typeface="+mj-lt"/>
              </a:rPr>
              <a:t>TFGe</a:t>
            </a:r>
            <a:r>
              <a:rPr lang="pt-PT" sz="800" dirty="0">
                <a:solidFill>
                  <a:srgbClr val="333333"/>
                </a:solidFill>
                <a:latin typeface="+mj-lt"/>
              </a:rPr>
              <a:t> do que a </a:t>
            </a:r>
            <a:r>
              <a:rPr lang="pt-PT" sz="800" dirty="0" err="1">
                <a:solidFill>
                  <a:srgbClr val="333333"/>
                </a:solidFill>
                <a:latin typeface="+mj-lt"/>
              </a:rPr>
              <a:t>pravastatina</a:t>
            </a:r>
            <a:r>
              <a:rPr lang="pt-PT" sz="800" dirty="0">
                <a:solidFill>
                  <a:srgbClr val="333333"/>
                </a:solidFill>
                <a:latin typeface="+mj-lt"/>
              </a:rPr>
              <a:t> e a </a:t>
            </a:r>
            <a:r>
              <a:rPr lang="pt-PT" sz="800" dirty="0" err="1">
                <a:solidFill>
                  <a:srgbClr val="333333"/>
                </a:solidFill>
                <a:latin typeface="+mj-lt"/>
              </a:rPr>
              <a:t>sinvastatina</a:t>
            </a:r>
            <a:r>
              <a:rPr lang="pt-PT" sz="800" dirty="0">
                <a:solidFill>
                  <a:srgbClr val="333333"/>
                </a:solidFill>
                <a:latin typeface="+mj-lt"/>
              </a:rPr>
              <a:t>, devido ao seu maior efeito na redução das lipoproteínas de baixa densidade (LDL). O tratamento com uma dose elevada de </a:t>
            </a:r>
            <a:r>
              <a:rPr lang="pt-PT" sz="800" dirty="0" err="1">
                <a:solidFill>
                  <a:srgbClr val="333333"/>
                </a:solidFill>
                <a:latin typeface="+mj-lt"/>
              </a:rPr>
              <a:t>atorvastatina</a:t>
            </a:r>
            <a:r>
              <a:rPr lang="pt-PT" sz="800" dirty="0">
                <a:solidFill>
                  <a:srgbClr val="333333"/>
                </a:solidFill>
                <a:latin typeface="+mj-lt"/>
              </a:rPr>
              <a:t> (80 mg/dia) está associado a um aumento da </a:t>
            </a:r>
            <a:r>
              <a:rPr lang="pt-PT" sz="800" dirty="0" err="1">
                <a:solidFill>
                  <a:srgbClr val="333333"/>
                </a:solidFill>
                <a:latin typeface="+mj-lt"/>
              </a:rPr>
              <a:t>TFGe</a:t>
            </a:r>
            <a:r>
              <a:rPr lang="pt-PT" sz="800" dirty="0">
                <a:solidFill>
                  <a:srgbClr val="333333"/>
                </a:solidFill>
                <a:latin typeface="+mj-lt"/>
              </a:rPr>
              <a:t> e a uma redução dos eventos de DCV.</a:t>
            </a:r>
            <a:endParaRPr lang="pt-PT" sz="800" i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10" name="Rectangle 6">
            <a:extLst>
              <a:ext uri="{FF2B5EF4-FFF2-40B4-BE49-F238E27FC236}">
                <a16:creationId xmlns:a16="http://schemas.microsoft.com/office/drawing/2014/main" id="{F227A467-8985-7729-61FE-091C832C02C2}"/>
              </a:ext>
            </a:extLst>
          </p:cNvPr>
          <p:cNvSpPr/>
          <p:nvPr/>
        </p:nvSpPr>
        <p:spPr>
          <a:xfrm>
            <a:off x="475363" y="3826133"/>
            <a:ext cx="775335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000" b="1" dirty="0">
                <a:solidFill>
                  <a:srgbClr val="E9AD47"/>
                </a:solidFill>
                <a:latin typeface="+mj-lt"/>
              </a:rPr>
              <a:t>Controlo Lipídico</a:t>
            </a:r>
            <a:endParaRPr kumimoji="0" lang="en-AU" sz="1000" b="1" i="0" u="none" strike="noStrike" kern="1200" cap="none" spc="-150" normalizeH="0" baseline="0" noProof="0" dirty="0">
              <a:ln>
                <a:noFill/>
              </a:ln>
              <a:solidFill>
                <a:srgbClr val="E9AD47"/>
              </a:solidFill>
              <a:effectLst/>
              <a:uLnTx/>
              <a:uFillTx/>
              <a:latin typeface="+mj-lt"/>
              <a:ea typeface="+mn-ea"/>
              <a:cs typeface="Roboto Slab Regular"/>
            </a:endParaRPr>
          </a:p>
        </p:txBody>
      </p:sp>
    </p:spTree>
    <p:extLst>
      <p:ext uri="{BB962C8B-B14F-4D97-AF65-F5344CB8AC3E}">
        <p14:creationId xmlns:p14="http://schemas.microsoft.com/office/powerpoint/2010/main" val="522575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Imagem 63" descr="Uma imagem com escuridão, preto, captura de ecrã, esguro&#10;&#10;Descrição gerada automaticamente">
            <a:extLst>
              <a:ext uri="{FF2B5EF4-FFF2-40B4-BE49-F238E27FC236}">
                <a16:creationId xmlns:a16="http://schemas.microsoft.com/office/drawing/2014/main" id="{B68476AF-D388-84DC-E1D4-2F6EAA391D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137" y="-685800"/>
            <a:ext cx="4699863" cy="42672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74345" y="507823"/>
            <a:ext cx="7753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Diabetes na Doença Renal Crónica</a:t>
            </a:r>
            <a:endParaRPr kumimoji="0" lang="en-AU" sz="2500" b="1" i="0" u="none" strike="noStrike" kern="1200" cap="none" spc="-15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j-lt"/>
              <a:ea typeface="+mn-ea"/>
              <a:cs typeface="Roboto Slab Regular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5AF43CEA-6E5D-303C-B843-394930481049}"/>
              </a:ext>
            </a:extLst>
          </p:cNvPr>
          <p:cNvSpPr/>
          <p:nvPr/>
        </p:nvSpPr>
        <p:spPr>
          <a:xfrm>
            <a:off x="0" y="-22687"/>
            <a:ext cx="9144000" cy="34378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" dist="25400" dir="5400000" algn="ctr" rotWithShape="0">
              <a:srgbClr val="000000">
                <a:alpha val="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4" name="Imagem 3" descr="Uma imagem com Tipo de letra, Gráficos, design gráfico, logótipo&#10;&#10;Descrição gerada automaticamente">
            <a:extLst>
              <a:ext uri="{FF2B5EF4-FFF2-40B4-BE49-F238E27FC236}">
                <a16:creationId xmlns:a16="http://schemas.microsoft.com/office/drawing/2014/main" id="{B45EF6C7-D587-6A45-2A0B-8A2473C374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58143"/>
            <a:ext cx="749479" cy="182124"/>
          </a:xfrm>
          <a:prstGeom prst="rect">
            <a:avLst/>
          </a:prstGeom>
        </p:spPr>
      </p:pic>
      <p:pic>
        <p:nvPicPr>
          <p:cNvPr id="12" name="Imagem 11" descr="Uma imagem com Gráficos, Tipo de letra, design gráfico, Magenta&#10;&#10;Descrição gerada automaticamente">
            <a:extLst>
              <a:ext uri="{FF2B5EF4-FFF2-40B4-BE49-F238E27FC236}">
                <a16:creationId xmlns:a16="http://schemas.microsoft.com/office/drawing/2014/main" id="{5B27527C-4A3A-F5B1-5754-BF1876BFA8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21" y="57031"/>
            <a:ext cx="1066799" cy="184348"/>
          </a:xfrm>
          <a:prstGeom prst="rect">
            <a:avLst/>
          </a:prstGeom>
        </p:spPr>
      </p:pic>
      <p:sp>
        <p:nvSpPr>
          <p:cNvPr id="9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7E8BF3F0-87D8-37D6-EAE5-7579D4B299AF}"/>
              </a:ext>
            </a:extLst>
          </p:cNvPr>
          <p:cNvSpPr/>
          <p:nvPr/>
        </p:nvSpPr>
        <p:spPr>
          <a:xfrm>
            <a:off x="474345" y="762000"/>
            <a:ext cx="8195310" cy="23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Ana Isabel Rodrigues; Inês Aires; Luís Mendonça; Paulo Subtil; Susana Heitor</a:t>
            </a:r>
            <a:endParaRPr lang="pt-PT" sz="700" i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20" name="Rectangle 6">
            <a:extLst>
              <a:ext uri="{FF2B5EF4-FFF2-40B4-BE49-F238E27FC236}">
                <a16:creationId xmlns:a16="http://schemas.microsoft.com/office/drawing/2014/main" id="{EE6FCB8D-F682-BC90-6EDE-AEA4C16495FB}"/>
              </a:ext>
            </a:extLst>
          </p:cNvPr>
          <p:cNvSpPr/>
          <p:nvPr/>
        </p:nvSpPr>
        <p:spPr>
          <a:xfrm>
            <a:off x="475363" y="1094601"/>
            <a:ext cx="775335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Gestão</a:t>
            </a:r>
            <a:endParaRPr kumimoji="0" lang="en-AU" sz="1200" b="1" i="0" u="none" strike="noStrike" kern="1200" cap="none" spc="-15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j-lt"/>
              <a:ea typeface="+mn-ea"/>
              <a:cs typeface="Roboto Slab Regular"/>
            </a:endParaRPr>
          </a:p>
        </p:txBody>
      </p:sp>
      <p:sp>
        <p:nvSpPr>
          <p:cNvPr id="5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3D7359BE-1807-C54E-0D54-84562EE4CC81}"/>
              </a:ext>
            </a:extLst>
          </p:cNvPr>
          <p:cNvSpPr/>
          <p:nvPr/>
        </p:nvSpPr>
        <p:spPr>
          <a:xfrm>
            <a:off x="474345" y="1295400"/>
            <a:ext cx="8195310" cy="4388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PT" sz="800" b="1" dirty="0">
                <a:solidFill>
                  <a:srgbClr val="830051"/>
                </a:solidFill>
                <a:latin typeface="+mj-lt"/>
              </a:rPr>
              <a:t>Figura 4.</a:t>
            </a:r>
          </a:p>
          <a:p>
            <a:pPr algn="ctr">
              <a:lnSpc>
                <a:spcPct val="150000"/>
              </a:lnSpc>
            </a:pPr>
            <a:r>
              <a:rPr lang="pt-PT" sz="800" b="1" dirty="0">
                <a:solidFill>
                  <a:srgbClr val="333333"/>
                </a:solidFill>
                <a:latin typeface="+mj-lt"/>
              </a:rPr>
              <a:t>Tratamento da DRC diabética</a:t>
            </a:r>
            <a:endParaRPr lang="pt-PT" sz="800" i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6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F5E5BCDA-BD2A-8D52-7592-112704BBBD76}"/>
              </a:ext>
            </a:extLst>
          </p:cNvPr>
          <p:cNvSpPr/>
          <p:nvPr/>
        </p:nvSpPr>
        <p:spPr>
          <a:xfrm>
            <a:off x="2218373" y="6293916"/>
            <a:ext cx="470725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sz="700" b="1" dirty="0">
                <a:solidFill>
                  <a:srgbClr val="333333"/>
                </a:solidFill>
                <a:latin typeface="+mj-lt"/>
              </a:rPr>
              <a:t>Legenda: aGLP-1</a:t>
            </a:r>
            <a:r>
              <a:rPr lang="pt-PT" sz="700" b="0" dirty="0">
                <a:solidFill>
                  <a:srgbClr val="333333"/>
                </a:solidFill>
                <a:latin typeface="+mj-lt"/>
              </a:rPr>
              <a:t>: agonista dos recetores GLP-1; </a:t>
            </a:r>
            <a:r>
              <a:rPr lang="pt-PT" sz="700" b="1" dirty="0">
                <a:solidFill>
                  <a:srgbClr val="333333"/>
                </a:solidFill>
                <a:latin typeface="+mj-lt"/>
              </a:rPr>
              <a:t>iSGLT2</a:t>
            </a:r>
            <a:r>
              <a:rPr lang="pt-PT" sz="700" b="0" dirty="0">
                <a:solidFill>
                  <a:srgbClr val="333333"/>
                </a:solidFill>
                <a:latin typeface="+mj-lt"/>
              </a:rPr>
              <a:t>: Inibidores do </a:t>
            </a:r>
            <a:r>
              <a:rPr lang="pt-PT" sz="700" b="0" dirty="0" err="1">
                <a:solidFill>
                  <a:srgbClr val="333333"/>
                </a:solidFill>
                <a:latin typeface="+mj-lt"/>
              </a:rPr>
              <a:t>co-transportador</a:t>
            </a:r>
            <a:r>
              <a:rPr lang="pt-PT" sz="700" b="0" dirty="0">
                <a:solidFill>
                  <a:srgbClr val="333333"/>
                </a:solidFill>
                <a:latin typeface="+mj-lt"/>
              </a:rPr>
              <a:t> de sódio-glucose 2; </a:t>
            </a:r>
            <a:r>
              <a:rPr lang="pt-PT" sz="700" b="1" dirty="0">
                <a:solidFill>
                  <a:srgbClr val="333333"/>
                </a:solidFill>
                <a:latin typeface="+mj-lt"/>
              </a:rPr>
              <a:t>SRAA</a:t>
            </a:r>
            <a:r>
              <a:rPr lang="pt-PT" sz="700" b="0" dirty="0">
                <a:solidFill>
                  <a:srgbClr val="333333"/>
                </a:solidFill>
                <a:latin typeface="+mj-lt"/>
              </a:rPr>
              <a:t>: Sistema renina-angiotensina-aldosterona. Adaptado de [3]</a:t>
            </a:r>
            <a:endParaRPr lang="pt-PT" sz="700" b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pic>
        <p:nvPicPr>
          <p:cNvPr id="13" name="Imagem 12" descr="Uma imagem com texto, captura de ecrã, Tipo de letra, número&#10;&#10;Descrição gerada automaticamente">
            <a:extLst>
              <a:ext uri="{FF2B5EF4-FFF2-40B4-BE49-F238E27FC236}">
                <a16:creationId xmlns:a16="http://schemas.microsoft.com/office/drawing/2014/main" id="{F0295BCD-FA59-99F4-2904-79631513120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8149" y="1737984"/>
            <a:ext cx="3827703" cy="2069905"/>
          </a:xfrm>
          <a:prstGeom prst="rect">
            <a:avLst/>
          </a:prstGeom>
        </p:spPr>
      </p:pic>
      <p:pic>
        <p:nvPicPr>
          <p:cNvPr id="16" name="Imagem 15" descr="Uma imagem com texto, captura de ecrã, Tipo de letra&#10;&#10;Descrição gerada automaticamente">
            <a:extLst>
              <a:ext uri="{FF2B5EF4-FFF2-40B4-BE49-F238E27FC236}">
                <a16:creationId xmlns:a16="http://schemas.microsoft.com/office/drawing/2014/main" id="{854D306B-438C-46BE-65DA-7322CEBC2E6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7040" y="4114800"/>
            <a:ext cx="2489921" cy="2169250"/>
          </a:xfrm>
          <a:prstGeom prst="rect">
            <a:avLst/>
          </a:prstGeom>
        </p:spPr>
      </p:pic>
      <p:sp>
        <p:nvSpPr>
          <p:cNvPr id="17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56DC9217-970B-DB87-24DE-1AB4A6E4B3BE}"/>
              </a:ext>
            </a:extLst>
          </p:cNvPr>
          <p:cNvSpPr/>
          <p:nvPr/>
        </p:nvSpPr>
        <p:spPr>
          <a:xfrm>
            <a:off x="474345" y="3800937"/>
            <a:ext cx="8195310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sz="700" b="1" dirty="0">
                <a:solidFill>
                  <a:srgbClr val="333333"/>
                </a:solidFill>
                <a:latin typeface="+mj-lt"/>
              </a:rPr>
              <a:t>Legenda: DRC</a:t>
            </a:r>
            <a:r>
              <a:rPr lang="pt-PT" sz="700" b="0" dirty="0">
                <a:solidFill>
                  <a:srgbClr val="333333"/>
                </a:solidFill>
                <a:latin typeface="+mj-lt"/>
              </a:rPr>
              <a:t>: Doença Renal Crónica;</a:t>
            </a:r>
            <a:r>
              <a:rPr lang="pt-PT" sz="700" b="1" dirty="0">
                <a:solidFill>
                  <a:srgbClr val="333333"/>
                </a:solidFill>
                <a:latin typeface="+mj-lt"/>
              </a:rPr>
              <a:t> </a:t>
            </a:r>
            <a:r>
              <a:rPr lang="pt-PT" sz="700" b="1" dirty="0" err="1">
                <a:solidFill>
                  <a:srgbClr val="333333"/>
                </a:solidFill>
                <a:latin typeface="+mj-lt"/>
              </a:rPr>
              <a:t>TFGe</a:t>
            </a:r>
            <a:r>
              <a:rPr lang="pt-PT" sz="700" b="0" dirty="0">
                <a:solidFill>
                  <a:srgbClr val="333333"/>
                </a:solidFill>
                <a:latin typeface="+mj-lt"/>
              </a:rPr>
              <a:t>: Taxa de Filtração Glomerular estimada</a:t>
            </a:r>
            <a:endParaRPr lang="pt-PT" sz="700" b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65344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5408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9093" y="2274613"/>
            <a:ext cx="8225814" cy="2222211"/>
          </a:xfrm>
        </p:spPr>
        <p:txBody>
          <a:bodyPr wrap="square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PT" sz="4000" b="1" spc="0" dirty="0">
                <a:solidFill>
                  <a:schemeClr val="bg1"/>
                </a:solidFill>
                <a:latin typeface="+mj-lt"/>
              </a:rPr>
              <a:t>Pressão Arterial na </a:t>
            </a:r>
            <a:br>
              <a:rPr lang="pt-PT" sz="4000" b="1" spc="0" dirty="0">
                <a:solidFill>
                  <a:schemeClr val="bg1"/>
                </a:solidFill>
                <a:latin typeface="+mj-lt"/>
              </a:rPr>
            </a:br>
            <a:r>
              <a:rPr lang="pt-PT" sz="4000" b="1" spc="0" dirty="0">
                <a:solidFill>
                  <a:schemeClr val="bg1"/>
                </a:solidFill>
                <a:latin typeface="+mj-lt"/>
              </a:rPr>
              <a:t>Doença Renal Crónica</a:t>
            </a:r>
            <a:br>
              <a:rPr lang="pt-PT" sz="4000" b="1" spc="0" dirty="0">
                <a:solidFill>
                  <a:schemeClr val="bg1"/>
                </a:solidFill>
                <a:latin typeface="Segoe UI" panose="020B0502040204020203" pitchFamily="34" charset="0"/>
              </a:rPr>
            </a:br>
            <a:r>
              <a:rPr lang="pt-PT" sz="1400" spc="0" dirty="0">
                <a:solidFill>
                  <a:schemeClr val="bg1"/>
                </a:solidFill>
                <a:latin typeface="+mj-lt"/>
              </a:rPr>
              <a:t>Diogo Ramos; Luís Rodrigues; Paula Felgueiras; Sofia Homem de Melo</a:t>
            </a:r>
            <a:endParaRPr lang="en-JM" sz="1400" spc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316ED8CB-29CE-6D1D-2E68-5083DCD0D5A3}"/>
              </a:ext>
            </a:extLst>
          </p:cNvPr>
          <p:cNvSpPr/>
          <p:nvPr/>
        </p:nvSpPr>
        <p:spPr>
          <a:xfrm>
            <a:off x="0" y="-22687"/>
            <a:ext cx="9144000" cy="34378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" dist="25400" dir="5400000" algn="ctr" rotWithShape="0">
              <a:srgbClr val="000000">
                <a:alpha val="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0" name="Imagem 9" descr="Uma imagem com Tipo de letra, Gráficos, design gráfico, logótipo&#10;&#10;Descrição gerada automaticamente">
            <a:extLst>
              <a:ext uri="{FF2B5EF4-FFF2-40B4-BE49-F238E27FC236}">
                <a16:creationId xmlns:a16="http://schemas.microsoft.com/office/drawing/2014/main" id="{C92AD946-8517-503E-B89B-A1074C75DD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58143"/>
            <a:ext cx="749479" cy="182124"/>
          </a:xfrm>
          <a:prstGeom prst="rect">
            <a:avLst/>
          </a:prstGeom>
        </p:spPr>
      </p:pic>
      <p:pic>
        <p:nvPicPr>
          <p:cNvPr id="11" name="Imagem 10" descr="Uma imagem com Gráficos, Tipo de letra, design gráfico, Magenta&#10;&#10;Descrição gerada automaticamente">
            <a:extLst>
              <a:ext uri="{FF2B5EF4-FFF2-40B4-BE49-F238E27FC236}">
                <a16:creationId xmlns:a16="http://schemas.microsoft.com/office/drawing/2014/main" id="{01DC747C-AB38-0898-D4D5-9548B422404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21" y="57031"/>
            <a:ext cx="1066799" cy="184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681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Imagem 63" descr="Uma imagem com escuridão, preto, captura de ecrã, esguro&#10;&#10;Descrição gerada automaticamente">
            <a:extLst>
              <a:ext uri="{FF2B5EF4-FFF2-40B4-BE49-F238E27FC236}">
                <a16:creationId xmlns:a16="http://schemas.microsoft.com/office/drawing/2014/main" id="{B68476AF-D388-84DC-E1D4-2F6EAA391D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137" y="-685800"/>
            <a:ext cx="4699863" cy="42672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74345" y="507823"/>
            <a:ext cx="7753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Pressão Arterial na Doença Renal Crónica</a:t>
            </a:r>
            <a:endParaRPr kumimoji="0" lang="en-AU" sz="2500" b="1" i="0" u="none" strike="noStrike" kern="1200" cap="none" spc="-15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j-lt"/>
              <a:ea typeface="+mn-ea"/>
              <a:cs typeface="Roboto Slab Regular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5AF43CEA-6E5D-303C-B843-394930481049}"/>
              </a:ext>
            </a:extLst>
          </p:cNvPr>
          <p:cNvSpPr/>
          <p:nvPr/>
        </p:nvSpPr>
        <p:spPr>
          <a:xfrm>
            <a:off x="0" y="-22687"/>
            <a:ext cx="9144000" cy="34378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" dist="25400" dir="5400000" algn="ctr" rotWithShape="0">
              <a:srgbClr val="000000">
                <a:alpha val="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4" name="Imagem 3" descr="Uma imagem com Tipo de letra, Gráficos, design gráfico, logótipo&#10;&#10;Descrição gerada automaticamente">
            <a:extLst>
              <a:ext uri="{FF2B5EF4-FFF2-40B4-BE49-F238E27FC236}">
                <a16:creationId xmlns:a16="http://schemas.microsoft.com/office/drawing/2014/main" id="{B45EF6C7-D587-6A45-2A0B-8A2473C374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58143"/>
            <a:ext cx="749479" cy="182124"/>
          </a:xfrm>
          <a:prstGeom prst="rect">
            <a:avLst/>
          </a:prstGeom>
        </p:spPr>
      </p:pic>
      <p:pic>
        <p:nvPicPr>
          <p:cNvPr id="12" name="Imagem 11" descr="Uma imagem com Gráficos, Tipo de letra, design gráfico, Magenta&#10;&#10;Descrição gerada automaticamente">
            <a:extLst>
              <a:ext uri="{FF2B5EF4-FFF2-40B4-BE49-F238E27FC236}">
                <a16:creationId xmlns:a16="http://schemas.microsoft.com/office/drawing/2014/main" id="{5B27527C-4A3A-F5B1-5754-BF1876BFA8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21" y="57031"/>
            <a:ext cx="1066799" cy="184348"/>
          </a:xfrm>
          <a:prstGeom prst="rect">
            <a:avLst/>
          </a:prstGeom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37407A45-FF2F-4B47-2168-34D4575289DD}"/>
              </a:ext>
            </a:extLst>
          </p:cNvPr>
          <p:cNvSpPr/>
          <p:nvPr/>
        </p:nvSpPr>
        <p:spPr>
          <a:xfrm>
            <a:off x="475363" y="1170801"/>
            <a:ext cx="775335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Introdução</a:t>
            </a:r>
            <a:endParaRPr kumimoji="0" lang="en-AU" sz="1000" b="1" i="0" u="none" strike="noStrike" kern="1200" cap="none" spc="-15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j-lt"/>
              <a:ea typeface="+mn-ea"/>
              <a:cs typeface="Roboto Slab Regular"/>
            </a:endParaRPr>
          </a:p>
        </p:txBody>
      </p:sp>
      <p:sp>
        <p:nvSpPr>
          <p:cNvPr id="9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7E8BF3F0-87D8-37D6-EAE5-7579D4B299AF}"/>
              </a:ext>
            </a:extLst>
          </p:cNvPr>
          <p:cNvSpPr/>
          <p:nvPr/>
        </p:nvSpPr>
        <p:spPr>
          <a:xfrm>
            <a:off x="474345" y="762000"/>
            <a:ext cx="8195310" cy="233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Diogo Ramos; Luís Rodrigues; Paula Felgueiras; Sofia Homem de Melo</a:t>
            </a:r>
            <a:endParaRPr lang="pt-PT" sz="700" i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3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B4650790-7D1F-1B2C-F178-80EE827CB398}"/>
              </a:ext>
            </a:extLst>
          </p:cNvPr>
          <p:cNvSpPr/>
          <p:nvPr/>
        </p:nvSpPr>
        <p:spPr>
          <a:xfrm>
            <a:off x="474345" y="1542362"/>
            <a:ext cx="8195310" cy="2470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 hipertensão é não só um importante fator de risco para a DRC e a sua progressão, mas também uma complicação da DRC. De facto, a incidência e a gravidade da hipertensão aumentam à medida que a TFG diminui. Além disso, como a hipertensão e a DRC são fatores de risco independentes para a DCV, a sua coexistência aumenta substancialmente a morbilidade e a mortalidade cardiovasculares.</a:t>
            </a:r>
          </a:p>
          <a:p>
            <a:pPr>
              <a:lnSpc>
                <a:spcPct val="150000"/>
              </a:lnSpc>
            </a:pPr>
            <a:endParaRPr lang="pt-PT" sz="8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 hipertensão é uma das principais causas de DRC e a função renal deve ser avaliada regularmente em todos os doentes hipertensos, através da creatinina sérica, com cálculo da TFG e do RAC.</a:t>
            </a:r>
          </a:p>
          <a:p>
            <a:pPr>
              <a:lnSpc>
                <a:spcPct val="150000"/>
              </a:lnSpc>
            </a:pPr>
            <a:endParaRPr lang="pt-PT" sz="8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Embora a DRC possa levar ao desenvolvimento de hipertensão resistente, uma possível causa de hipertensão secundária deve ser sempre excluída nestes casos. A doença </a:t>
            </a:r>
            <a:r>
              <a:rPr lang="pt-PT" sz="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renovascular</a:t>
            </a: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é uma das principais causas de hipertensão secundária e representa 1-5% da hipertensão na população em geral. A estenose aterosclerótica da artéria renal é o tipo mais comum de doença </a:t>
            </a:r>
            <a:r>
              <a:rPr lang="pt-PT" sz="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renovascular</a:t>
            </a: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(90%), seguida da displasia fibromuscular (9%).</a:t>
            </a:r>
          </a:p>
          <a:p>
            <a:pPr>
              <a:lnSpc>
                <a:spcPct val="150000"/>
              </a:lnSpc>
            </a:pPr>
            <a:endParaRPr lang="pt-PT" sz="8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Foi demonstrado que o controlo da pressão arterial reduz a proteinúria e atrasa o declínio da TFG. Embora a pressão arterial continue a ser um dos principais fatores determinantes da progressão da DRC, os objetivos atuais da pressão arterial não estão a ser atingidos numa grande proporção de doentes.</a:t>
            </a:r>
            <a:endParaRPr lang="pt-PT" sz="800" i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pic>
        <p:nvPicPr>
          <p:cNvPr id="6" name="Imagem 5" descr="Uma imagem com texto, captura de ecrã, Tipo de letra&#10;&#10;Descrição gerada automaticamente">
            <a:extLst>
              <a:ext uri="{FF2B5EF4-FFF2-40B4-BE49-F238E27FC236}">
                <a16:creationId xmlns:a16="http://schemas.microsoft.com/office/drawing/2014/main" id="{3F3FA2A3-D563-D98A-04E9-CF872C314AC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00" y="4511617"/>
            <a:ext cx="6019800" cy="1838559"/>
          </a:xfrm>
          <a:prstGeom prst="rect">
            <a:avLst/>
          </a:prstGeom>
        </p:spPr>
      </p:pic>
      <p:sp>
        <p:nvSpPr>
          <p:cNvPr id="11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877C121C-84FD-1770-FA75-0DE5F78A566B}"/>
              </a:ext>
            </a:extLst>
          </p:cNvPr>
          <p:cNvSpPr/>
          <p:nvPr/>
        </p:nvSpPr>
        <p:spPr>
          <a:xfrm>
            <a:off x="474345" y="4080492"/>
            <a:ext cx="8195310" cy="4388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PT" sz="800" b="1" dirty="0">
                <a:solidFill>
                  <a:srgbClr val="830051"/>
                </a:solidFill>
                <a:latin typeface="+mj-lt"/>
              </a:rPr>
              <a:t>Figura 5.</a:t>
            </a:r>
          </a:p>
          <a:p>
            <a:pPr algn="ctr">
              <a:lnSpc>
                <a:spcPct val="150000"/>
              </a:lnSpc>
            </a:pPr>
            <a:r>
              <a:rPr lang="pt-PT" sz="800" b="1" dirty="0">
                <a:solidFill>
                  <a:srgbClr val="333333"/>
                </a:solidFill>
                <a:latin typeface="+mj-lt"/>
              </a:rPr>
              <a:t>Desenvolvimento da hipertensão na doença renal crónica</a:t>
            </a:r>
            <a:endParaRPr lang="pt-PT" sz="800" i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13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F6355950-921E-DF74-4080-A561209403F2}"/>
              </a:ext>
            </a:extLst>
          </p:cNvPr>
          <p:cNvSpPr/>
          <p:nvPr/>
        </p:nvSpPr>
        <p:spPr>
          <a:xfrm>
            <a:off x="474345" y="6388507"/>
            <a:ext cx="8195310" cy="233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PT" sz="7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Legenda: DRC</a:t>
            </a:r>
            <a:r>
              <a:rPr lang="pt-PT" sz="7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: Doença Renal Crónica; </a:t>
            </a:r>
            <a:r>
              <a:rPr lang="pt-PT" sz="7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HTA</a:t>
            </a:r>
            <a:r>
              <a:rPr lang="pt-PT" sz="7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: Hipertensão;</a:t>
            </a:r>
            <a:r>
              <a:rPr lang="pt-PT" sz="7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SRAA</a:t>
            </a:r>
            <a:r>
              <a:rPr lang="pt-PT" sz="7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: Sistema Renina-Angiotensina-Aldosterona</a:t>
            </a:r>
          </a:p>
        </p:txBody>
      </p:sp>
    </p:spTree>
    <p:extLst>
      <p:ext uri="{BB962C8B-B14F-4D97-AF65-F5344CB8AC3E}">
        <p14:creationId xmlns:p14="http://schemas.microsoft.com/office/powerpoint/2010/main" val="2998850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Imagem 63" descr="Uma imagem com escuridão, preto, captura de ecrã, esguro&#10;&#10;Descrição gerada automaticamente">
            <a:extLst>
              <a:ext uri="{FF2B5EF4-FFF2-40B4-BE49-F238E27FC236}">
                <a16:creationId xmlns:a16="http://schemas.microsoft.com/office/drawing/2014/main" id="{B68476AF-D388-84DC-E1D4-2F6EAA391D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137" y="-685800"/>
            <a:ext cx="4699863" cy="42672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74345" y="507823"/>
            <a:ext cx="7753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Pressão Arterial na Doença Renal Crónica</a:t>
            </a:r>
            <a:endParaRPr kumimoji="0" lang="en-AU" sz="2500" b="1" i="0" u="none" strike="noStrike" kern="1200" cap="none" spc="-15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j-lt"/>
              <a:ea typeface="+mn-ea"/>
              <a:cs typeface="Roboto Slab Regular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5AF43CEA-6E5D-303C-B843-394930481049}"/>
              </a:ext>
            </a:extLst>
          </p:cNvPr>
          <p:cNvSpPr/>
          <p:nvPr/>
        </p:nvSpPr>
        <p:spPr>
          <a:xfrm>
            <a:off x="0" y="-22687"/>
            <a:ext cx="9144000" cy="34378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" dist="25400" dir="5400000" algn="ctr" rotWithShape="0">
              <a:srgbClr val="000000">
                <a:alpha val="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4" name="Imagem 3" descr="Uma imagem com Tipo de letra, Gráficos, design gráfico, logótipo&#10;&#10;Descrição gerada automaticamente">
            <a:extLst>
              <a:ext uri="{FF2B5EF4-FFF2-40B4-BE49-F238E27FC236}">
                <a16:creationId xmlns:a16="http://schemas.microsoft.com/office/drawing/2014/main" id="{B45EF6C7-D587-6A45-2A0B-8A2473C374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58143"/>
            <a:ext cx="749479" cy="182124"/>
          </a:xfrm>
          <a:prstGeom prst="rect">
            <a:avLst/>
          </a:prstGeom>
        </p:spPr>
      </p:pic>
      <p:pic>
        <p:nvPicPr>
          <p:cNvPr id="12" name="Imagem 11" descr="Uma imagem com Gráficos, Tipo de letra, design gráfico, Magenta&#10;&#10;Descrição gerada automaticamente">
            <a:extLst>
              <a:ext uri="{FF2B5EF4-FFF2-40B4-BE49-F238E27FC236}">
                <a16:creationId xmlns:a16="http://schemas.microsoft.com/office/drawing/2014/main" id="{5B27527C-4A3A-F5B1-5754-BF1876BFA8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21" y="57031"/>
            <a:ext cx="1066799" cy="184348"/>
          </a:xfrm>
          <a:prstGeom prst="rect">
            <a:avLst/>
          </a:prstGeom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37407A45-FF2F-4B47-2168-34D4575289DD}"/>
              </a:ext>
            </a:extLst>
          </p:cNvPr>
          <p:cNvSpPr/>
          <p:nvPr/>
        </p:nvSpPr>
        <p:spPr>
          <a:xfrm>
            <a:off x="475363" y="1170801"/>
            <a:ext cx="775335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Valores-Alvo de pressão arterial</a:t>
            </a:r>
            <a:endParaRPr kumimoji="0" lang="en-AU" sz="1000" b="1" i="0" u="none" strike="noStrike" kern="1200" cap="none" spc="-15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j-lt"/>
              <a:ea typeface="+mn-ea"/>
              <a:cs typeface="Roboto Slab Regular"/>
            </a:endParaRPr>
          </a:p>
        </p:txBody>
      </p:sp>
      <p:sp>
        <p:nvSpPr>
          <p:cNvPr id="9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7E8BF3F0-87D8-37D6-EAE5-7579D4B299AF}"/>
              </a:ext>
            </a:extLst>
          </p:cNvPr>
          <p:cNvSpPr/>
          <p:nvPr/>
        </p:nvSpPr>
        <p:spPr>
          <a:xfrm>
            <a:off x="474345" y="762000"/>
            <a:ext cx="8195310" cy="233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Diogo Ramos; Luís Rodrigues; Paula Felgueiras; Sofia Homem de Melo</a:t>
            </a:r>
            <a:endParaRPr lang="pt-PT" sz="700" i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3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B4650790-7D1F-1B2C-F178-80EE827CB398}"/>
              </a:ext>
            </a:extLst>
          </p:cNvPr>
          <p:cNvSpPr/>
          <p:nvPr/>
        </p:nvSpPr>
        <p:spPr>
          <a:xfrm>
            <a:off x="474345" y="1542362"/>
            <a:ext cx="8195310" cy="2285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800" dirty="0">
                <a:solidFill>
                  <a:srgbClr val="333333"/>
                </a:solidFill>
                <a:latin typeface="+mj-lt"/>
              </a:rPr>
              <a:t>Existe alguma incerteza quanto ao objetivo ideal de pressão arterial nos doentes com DRC, que permita prevenir a DCV e abrandar o declínio da função renal.</a:t>
            </a:r>
          </a:p>
          <a:p>
            <a:pPr>
              <a:lnSpc>
                <a:spcPct val="150000"/>
              </a:lnSpc>
            </a:pPr>
            <a:endParaRPr lang="pt-PT" sz="800" dirty="0">
              <a:solidFill>
                <a:srgbClr val="333333"/>
              </a:solidFill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pt-PT" sz="800" dirty="0">
                <a:solidFill>
                  <a:srgbClr val="333333"/>
                </a:solidFill>
                <a:latin typeface="+mj-lt"/>
              </a:rPr>
              <a:t>De acordo com as diretrizes KDIGO, os valores-alvo da pressão arterial em doentes com DRC são:</a:t>
            </a:r>
          </a:p>
          <a:p>
            <a:pPr>
              <a:lnSpc>
                <a:spcPct val="150000"/>
              </a:lnSpc>
            </a:pPr>
            <a:endParaRPr lang="pt-PT" sz="800" dirty="0">
              <a:solidFill>
                <a:srgbClr val="333333"/>
              </a:solidFill>
              <a:latin typeface="+mj-lt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PT" sz="800" dirty="0">
                <a:solidFill>
                  <a:srgbClr val="333333"/>
                </a:solidFill>
                <a:latin typeface="+mj-lt"/>
              </a:rPr>
              <a:t>Pressão Arterial Sistólica (PAS) &lt;120 mmHg, para a maioria dos doentes que não fazem diálise, quando tolerada;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PT" sz="800" dirty="0">
                <a:solidFill>
                  <a:srgbClr val="333333"/>
                </a:solidFill>
                <a:latin typeface="+mj-lt"/>
              </a:rPr>
              <a:t>PAS &lt;130 mmHg e Pressão Arterial Diastólica (PAD) &lt;80 mmHg, para </a:t>
            </a:r>
            <a:r>
              <a:rPr lang="pt-PT" sz="800" dirty="0" err="1">
                <a:solidFill>
                  <a:srgbClr val="333333"/>
                </a:solidFill>
                <a:latin typeface="+mj-lt"/>
              </a:rPr>
              <a:t>receptores</a:t>
            </a:r>
            <a:r>
              <a:rPr lang="pt-PT" sz="800" dirty="0">
                <a:solidFill>
                  <a:srgbClr val="333333"/>
                </a:solidFill>
                <a:latin typeface="+mj-lt"/>
              </a:rPr>
              <a:t> adultos de transplante renal;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PT" sz="800" dirty="0">
                <a:solidFill>
                  <a:srgbClr val="333333"/>
                </a:solidFill>
                <a:latin typeface="+mj-lt"/>
              </a:rPr>
              <a:t>Pressão arterial média (calculada como PAD + 1/3 x pressão de pulso) ≤ percentil 50 para idade, sexo e altura, para crianças.</a:t>
            </a:r>
          </a:p>
          <a:p>
            <a:pPr>
              <a:lnSpc>
                <a:spcPct val="150000"/>
              </a:lnSpc>
            </a:pPr>
            <a:endParaRPr lang="pt-PT" sz="800" dirty="0">
              <a:solidFill>
                <a:srgbClr val="333333"/>
              </a:solidFill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pt-PT" sz="800" dirty="0">
                <a:solidFill>
                  <a:srgbClr val="333333"/>
                </a:solidFill>
                <a:latin typeface="+mj-lt"/>
              </a:rPr>
              <a:t>Os objetivos tensionais ideais nos doentes com DRC permanecem controversos, e as diretrizes da </a:t>
            </a:r>
            <a:r>
              <a:rPr lang="pt-PT" sz="800" i="1" dirty="0" err="1">
                <a:solidFill>
                  <a:srgbClr val="333333"/>
                </a:solidFill>
                <a:latin typeface="+mj-lt"/>
              </a:rPr>
              <a:t>European</a:t>
            </a:r>
            <a:r>
              <a:rPr lang="pt-PT" sz="800" i="1" dirty="0">
                <a:solidFill>
                  <a:srgbClr val="333333"/>
                </a:solidFill>
                <a:latin typeface="+mj-lt"/>
              </a:rPr>
              <a:t> </a:t>
            </a:r>
            <a:r>
              <a:rPr lang="pt-PT" sz="800" i="1" dirty="0" err="1">
                <a:solidFill>
                  <a:srgbClr val="333333"/>
                </a:solidFill>
                <a:latin typeface="+mj-lt"/>
              </a:rPr>
              <a:t>Society</a:t>
            </a:r>
            <a:r>
              <a:rPr lang="pt-PT" sz="800" i="1" dirty="0">
                <a:solidFill>
                  <a:srgbClr val="333333"/>
                </a:solidFill>
                <a:latin typeface="+mj-lt"/>
              </a:rPr>
              <a:t> </a:t>
            </a:r>
            <a:r>
              <a:rPr lang="pt-PT" sz="800" i="1" dirty="0" err="1">
                <a:solidFill>
                  <a:srgbClr val="333333"/>
                </a:solidFill>
                <a:latin typeface="+mj-lt"/>
              </a:rPr>
              <a:t>of</a:t>
            </a:r>
            <a:r>
              <a:rPr lang="pt-PT" sz="800" i="1" dirty="0">
                <a:solidFill>
                  <a:srgbClr val="333333"/>
                </a:solidFill>
                <a:latin typeface="+mj-lt"/>
              </a:rPr>
              <a:t> </a:t>
            </a:r>
            <a:r>
              <a:rPr lang="pt-PT" sz="800" i="1" dirty="0" err="1">
                <a:solidFill>
                  <a:srgbClr val="333333"/>
                </a:solidFill>
                <a:latin typeface="+mj-lt"/>
              </a:rPr>
              <a:t>Hypertension</a:t>
            </a:r>
            <a:r>
              <a:rPr lang="pt-PT" sz="800" i="0" dirty="0">
                <a:solidFill>
                  <a:srgbClr val="333333"/>
                </a:solidFill>
                <a:latin typeface="+mj-lt"/>
              </a:rPr>
              <a:t> (ESH) / </a:t>
            </a:r>
            <a:r>
              <a:rPr lang="pt-PT" sz="800" i="1" dirty="0" err="1">
                <a:solidFill>
                  <a:srgbClr val="333333"/>
                </a:solidFill>
                <a:latin typeface="+mj-lt"/>
              </a:rPr>
              <a:t>European</a:t>
            </a:r>
            <a:r>
              <a:rPr lang="pt-PT" sz="800" i="1" dirty="0">
                <a:solidFill>
                  <a:srgbClr val="333333"/>
                </a:solidFill>
                <a:latin typeface="+mj-lt"/>
              </a:rPr>
              <a:t> </a:t>
            </a:r>
            <a:r>
              <a:rPr lang="pt-PT" sz="800" i="1" dirty="0" err="1">
                <a:solidFill>
                  <a:srgbClr val="333333"/>
                </a:solidFill>
                <a:latin typeface="+mj-lt"/>
              </a:rPr>
              <a:t>Society</a:t>
            </a:r>
            <a:r>
              <a:rPr lang="pt-PT" sz="800" i="1" dirty="0">
                <a:solidFill>
                  <a:srgbClr val="333333"/>
                </a:solidFill>
                <a:latin typeface="+mj-lt"/>
              </a:rPr>
              <a:t> </a:t>
            </a:r>
            <a:r>
              <a:rPr lang="pt-PT" sz="800" i="1" dirty="0" err="1">
                <a:solidFill>
                  <a:srgbClr val="333333"/>
                </a:solidFill>
                <a:latin typeface="+mj-lt"/>
              </a:rPr>
              <a:t>of</a:t>
            </a:r>
            <a:r>
              <a:rPr lang="pt-PT" sz="800" i="1" dirty="0">
                <a:solidFill>
                  <a:srgbClr val="333333"/>
                </a:solidFill>
                <a:latin typeface="+mj-lt"/>
              </a:rPr>
              <a:t> </a:t>
            </a:r>
            <a:r>
              <a:rPr lang="pt-PT" sz="800" i="1" dirty="0" err="1">
                <a:solidFill>
                  <a:srgbClr val="333333"/>
                </a:solidFill>
                <a:latin typeface="+mj-lt"/>
              </a:rPr>
              <a:t>Cardiology</a:t>
            </a:r>
            <a:r>
              <a:rPr lang="pt-PT" sz="800" i="0" dirty="0">
                <a:solidFill>
                  <a:srgbClr val="333333"/>
                </a:solidFill>
                <a:latin typeface="+mj-lt"/>
              </a:rPr>
              <a:t> (ESC) de 2018 e o oitavo relatório do </a:t>
            </a:r>
            <a:r>
              <a:rPr lang="pt-PT" sz="800" i="1" dirty="0" err="1">
                <a:solidFill>
                  <a:srgbClr val="333333"/>
                </a:solidFill>
                <a:latin typeface="+mj-lt"/>
              </a:rPr>
              <a:t>Joint</a:t>
            </a:r>
            <a:r>
              <a:rPr lang="pt-PT" sz="800" i="1" dirty="0">
                <a:solidFill>
                  <a:srgbClr val="333333"/>
                </a:solidFill>
                <a:latin typeface="+mj-lt"/>
              </a:rPr>
              <a:t> </a:t>
            </a:r>
            <a:r>
              <a:rPr lang="pt-PT" sz="800" i="1" dirty="0" err="1">
                <a:solidFill>
                  <a:srgbClr val="333333"/>
                </a:solidFill>
                <a:latin typeface="+mj-lt"/>
              </a:rPr>
              <a:t>National</a:t>
            </a:r>
            <a:r>
              <a:rPr lang="pt-PT" sz="800" i="1" dirty="0">
                <a:solidFill>
                  <a:srgbClr val="333333"/>
                </a:solidFill>
                <a:latin typeface="+mj-lt"/>
              </a:rPr>
              <a:t> </a:t>
            </a:r>
            <a:r>
              <a:rPr lang="pt-PT" sz="800" i="1" dirty="0" err="1">
                <a:solidFill>
                  <a:srgbClr val="333333"/>
                </a:solidFill>
                <a:latin typeface="+mj-lt"/>
              </a:rPr>
              <a:t>Committee</a:t>
            </a:r>
            <a:r>
              <a:rPr lang="pt-PT" sz="800" i="0" dirty="0">
                <a:solidFill>
                  <a:srgbClr val="333333"/>
                </a:solidFill>
                <a:latin typeface="+mj-lt"/>
              </a:rPr>
              <a:t> (JNC8) recomendam uma meta uniforme de pressão arterial &lt; 140/90 mmHg, independentemente do nível de albuminúria, enquanto que a diretriz de 2017 do </a:t>
            </a:r>
            <a:r>
              <a:rPr lang="pt-PT" sz="800" i="1" dirty="0" err="1">
                <a:solidFill>
                  <a:srgbClr val="333333"/>
                </a:solidFill>
                <a:latin typeface="+mj-lt"/>
              </a:rPr>
              <a:t>American</a:t>
            </a:r>
            <a:r>
              <a:rPr lang="pt-PT" sz="800" i="1" dirty="0">
                <a:solidFill>
                  <a:srgbClr val="333333"/>
                </a:solidFill>
                <a:latin typeface="+mj-lt"/>
              </a:rPr>
              <a:t> </a:t>
            </a:r>
            <a:r>
              <a:rPr lang="pt-PT" sz="800" i="1" dirty="0" err="1">
                <a:solidFill>
                  <a:srgbClr val="333333"/>
                </a:solidFill>
                <a:latin typeface="+mj-lt"/>
              </a:rPr>
              <a:t>College</a:t>
            </a:r>
            <a:r>
              <a:rPr lang="pt-PT" sz="800" i="1" dirty="0">
                <a:solidFill>
                  <a:srgbClr val="333333"/>
                </a:solidFill>
                <a:latin typeface="+mj-lt"/>
              </a:rPr>
              <a:t> </a:t>
            </a:r>
            <a:r>
              <a:rPr lang="pt-PT" sz="800" i="1" dirty="0" err="1">
                <a:solidFill>
                  <a:srgbClr val="333333"/>
                </a:solidFill>
                <a:latin typeface="+mj-lt"/>
              </a:rPr>
              <a:t>of</a:t>
            </a:r>
            <a:r>
              <a:rPr lang="pt-PT" sz="800" i="1" dirty="0">
                <a:solidFill>
                  <a:srgbClr val="333333"/>
                </a:solidFill>
                <a:latin typeface="+mj-lt"/>
              </a:rPr>
              <a:t> </a:t>
            </a:r>
            <a:r>
              <a:rPr lang="pt-PT" sz="800" i="1" dirty="0" err="1">
                <a:solidFill>
                  <a:srgbClr val="333333"/>
                </a:solidFill>
                <a:latin typeface="+mj-lt"/>
              </a:rPr>
              <a:t>Cardiology</a:t>
            </a:r>
            <a:r>
              <a:rPr lang="pt-PT" sz="800" i="1" dirty="0">
                <a:solidFill>
                  <a:srgbClr val="333333"/>
                </a:solidFill>
                <a:latin typeface="+mj-lt"/>
              </a:rPr>
              <a:t>/</a:t>
            </a:r>
            <a:r>
              <a:rPr lang="pt-PT" sz="800" i="1" dirty="0" err="1">
                <a:solidFill>
                  <a:srgbClr val="333333"/>
                </a:solidFill>
                <a:latin typeface="+mj-lt"/>
              </a:rPr>
              <a:t>American</a:t>
            </a:r>
            <a:r>
              <a:rPr lang="pt-PT" sz="800" i="1" dirty="0">
                <a:solidFill>
                  <a:srgbClr val="333333"/>
                </a:solidFill>
                <a:latin typeface="+mj-lt"/>
              </a:rPr>
              <a:t> </a:t>
            </a:r>
            <a:r>
              <a:rPr lang="pt-PT" sz="800" i="1" dirty="0" err="1">
                <a:solidFill>
                  <a:srgbClr val="333333"/>
                </a:solidFill>
                <a:latin typeface="+mj-lt"/>
              </a:rPr>
              <a:t>Heart</a:t>
            </a:r>
            <a:r>
              <a:rPr lang="pt-PT" sz="800" i="1" dirty="0">
                <a:solidFill>
                  <a:srgbClr val="333333"/>
                </a:solidFill>
                <a:latin typeface="+mj-lt"/>
              </a:rPr>
              <a:t> Association</a:t>
            </a:r>
            <a:r>
              <a:rPr lang="pt-PT" sz="800" i="0" dirty="0">
                <a:solidFill>
                  <a:srgbClr val="333333"/>
                </a:solidFill>
                <a:latin typeface="+mj-lt"/>
              </a:rPr>
              <a:t>, baseada em grande parte no estudo SPRINT, recomendou um objetivo mais rigoroso de pressão arterial &lt; 130/80 mmHg para a maioria dos adultos com um perfil de risco cardiovascular elevado, incluindo doentes com DRC.</a:t>
            </a:r>
            <a:endParaRPr lang="pt-PT" sz="800" i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4225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Imagem 63" descr="Uma imagem com escuridão, preto, captura de ecrã, esguro&#10;&#10;Descrição gerada automaticamente">
            <a:extLst>
              <a:ext uri="{FF2B5EF4-FFF2-40B4-BE49-F238E27FC236}">
                <a16:creationId xmlns:a16="http://schemas.microsoft.com/office/drawing/2014/main" id="{B68476AF-D388-84DC-E1D4-2F6EAA391D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137" y="-685800"/>
            <a:ext cx="4699863" cy="42672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74345" y="507823"/>
            <a:ext cx="7753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Pressão Arterial na Doença Renal Crónica</a:t>
            </a:r>
            <a:endParaRPr kumimoji="0" lang="en-AU" sz="2500" b="1" i="0" u="none" strike="noStrike" kern="1200" cap="none" spc="-15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j-lt"/>
              <a:ea typeface="+mn-ea"/>
              <a:cs typeface="Roboto Slab Regular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5AF43CEA-6E5D-303C-B843-394930481049}"/>
              </a:ext>
            </a:extLst>
          </p:cNvPr>
          <p:cNvSpPr/>
          <p:nvPr/>
        </p:nvSpPr>
        <p:spPr>
          <a:xfrm>
            <a:off x="0" y="-22687"/>
            <a:ext cx="9144000" cy="34378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" dist="25400" dir="5400000" algn="ctr" rotWithShape="0">
              <a:srgbClr val="000000">
                <a:alpha val="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4" name="Imagem 3" descr="Uma imagem com Tipo de letra, Gráficos, design gráfico, logótipo&#10;&#10;Descrição gerada automaticamente">
            <a:extLst>
              <a:ext uri="{FF2B5EF4-FFF2-40B4-BE49-F238E27FC236}">
                <a16:creationId xmlns:a16="http://schemas.microsoft.com/office/drawing/2014/main" id="{B45EF6C7-D587-6A45-2A0B-8A2473C374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58143"/>
            <a:ext cx="749479" cy="182124"/>
          </a:xfrm>
          <a:prstGeom prst="rect">
            <a:avLst/>
          </a:prstGeom>
        </p:spPr>
      </p:pic>
      <p:pic>
        <p:nvPicPr>
          <p:cNvPr id="12" name="Imagem 11" descr="Uma imagem com Gráficos, Tipo de letra, design gráfico, Magenta&#10;&#10;Descrição gerada automaticamente">
            <a:extLst>
              <a:ext uri="{FF2B5EF4-FFF2-40B4-BE49-F238E27FC236}">
                <a16:creationId xmlns:a16="http://schemas.microsoft.com/office/drawing/2014/main" id="{5B27527C-4A3A-F5B1-5754-BF1876BFA8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21" y="57031"/>
            <a:ext cx="1066799" cy="184348"/>
          </a:xfrm>
          <a:prstGeom prst="rect">
            <a:avLst/>
          </a:prstGeom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37407A45-FF2F-4B47-2168-34D4575289DD}"/>
              </a:ext>
            </a:extLst>
          </p:cNvPr>
          <p:cNvSpPr/>
          <p:nvPr/>
        </p:nvSpPr>
        <p:spPr>
          <a:xfrm>
            <a:off x="475363" y="1170801"/>
            <a:ext cx="775335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Medição da pressão arterial</a:t>
            </a:r>
            <a:endParaRPr kumimoji="0" lang="en-AU" sz="1000" b="1" i="0" u="none" strike="noStrike" kern="1200" cap="none" spc="-15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j-lt"/>
              <a:ea typeface="+mn-ea"/>
              <a:cs typeface="Roboto Slab Regular"/>
            </a:endParaRPr>
          </a:p>
        </p:txBody>
      </p:sp>
      <p:sp>
        <p:nvSpPr>
          <p:cNvPr id="9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7E8BF3F0-87D8-37D6-EAE5-7579D4B299AF}"/>
              </a:ext>
            </a:extLst>
          </p:cNvPr>
          <p:cNvSpPr/>
          <p:nvPr/>
        </p:nvSpPr>
        <p:spPr>
          <a:xfrm>
            <a:off x="474345" y="762000"/>
            <a:ext cx="8195310" cy="233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Diogo Ramos; Luís Rodrigues; Paula Felgueiras; Sofia Homem de Melo</a:t>
            </a:r>
            <a:endParaRPr lang="pt-PT" sz="700" i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3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B4650790-7D1F-1B2C-F178-80EE827CB398}"/>
              </a:ext>
            </a:extLst>
          </p:cNvPr>
          <p:cNvSpPr/>
          <p:nvPr/>
        </p:nvSpPr>
        <p:spPr>
          <a:xfrm>
            <a:off x="474345" y="1447800"/>
            <a:ext cx="8195310" cy="4413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800" dirty="0">
                <a:solidFill>
                  <a:srgbClr val="333333"/>
                </a:solidFill>
                <a:latin typeface="+mj-lt"/>
              </a:rPr>
              <a:t>Para medir a pressão arterial em adultos com DRC, recomenda-se a medição padronizada no consultório em vez da medição de rotina. A medição padronizada da pressão arterial no consultório é obtida de acordo com os seguintes procedimentos:</a:t>
            </a:r>
            <a:endParaRPr lang="pt-PT" sz="800" i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pic>
        <p:nvPicPr>
          <p:cNvPr id="6" name="Imagem 5" descr="Uma imagem com texto, captura de ecrã, Tipo de letra, número&#10;&#10;Descrição gerada automaticamente">
            <a:extLst>
              <a:ext uri="{FF2B5EF4-FFF2-40B4-BE49-F238E27FC236}">
                <a16:creationId xmlns:a16="http://schemas.microsoft.com/office/drawing/2014/main" id="{750FFCFE-63C8-0515-62B2-48339720041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6082" y="2249207"/>
            <a:ext cx="3811836" cy="3624061"/>
          </a:xfrm>
          <a:prstGeom prst="rect">
            <a:avLst/>
          </a:prstGeom>
        </p:spPr>
      </p:pic>
      <p:sp>
        <p:nvSpPr>
          <p:cNvPr id="10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F9CC5290-C17F-CCE2-0CAF-21DCFED31686}"/>
              </a:ext>
            </a:extLst>
          </p:cNvPr>
          <p:cNvSpPr/>
          <p:nvPr/>
        </p:nvSpPr>
        <p:spPr>
          <a:xfrm>
            <a:off x="474345" y="1905000"/>
            <a:ext cx="819531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sz="800" b="1" dirty="0">
                <a:solidFill>
                  <a:srgbClr val="830051"/>
                </a:solidFill>
                <a:latin typeface="+mj-lt"/>
              </a:rPr>
              <a:t>Figura 8.</a:t>
            </a:r>
          </a:p>
          <a:p>
            <a:pPr algn="ctr"/>
            <a:r>
              <a:rPr lang="pt-PT" sz="800" b="1" dirty="0">
                <a:solidFill>
                  <a:srgbClr val="333333"/>
                </a:solidFill>
                <a:latin typeface="+mj-lt"/>
              </a:rPr>
              <a:t>Algoritmo da medição padronizada da pressão arterial</a:t>
            </a:r>
            <a:endParaRPr lang="pt-PT" sz="800" i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11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8A014F12-0A2A-D502-EFB6-CF5391AF7BB3}"/>
              </a:ext>
            </a:extLst>
          </p:cNvPr>
          <p:cNvSpPr/>
          <p:nvPr/>
        </p:nvSpPr>
        <p:spPr>
          <a:xfrm>
            <a:off x="474345" y="5873268"/>
            <a:ext cx="8195310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sz="7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Legenda: PAD</a:t>
            </a:r>
            <a:r>
              <a:rPr lang="pt-PT" sz="7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: Pressão arterial diastólica; </a:t>
            </a:r>
            <a:r>
              <a:rPr lang="pt-PT" sz="7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PAS</a:t>
            </a:r>
            <a:r>
              <a:rPr lang="pt-PT" sz="7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: Pressão arterial sistólica</a:t>
            </a:r>
          </a:p>
        </p:txBody>
      </p:sp>
      <p:sp>
        <p:nvSpPr>
          <p:cNvPr id="13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42F9EBB5-1166-172F-3882-BE264380B590}"/>
              </a:ext>
            </a:extLst>
          </p:cNvPr>
          <p:cNvSpPr/>
          <p:nvPr/>
        </p:nvSpPr>
        <p:spPr>
          <a:xfrm>
            <a:off x="474345" y="6096000"/>
            <a:ext cx="8195310" cy="6260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800" dirty="0">
                <a:solidFill>
                  <a:srgbClr val="333333"/>
                </a:solidFill>
                <a:latin typeface="+mj-lt"/>
              </a:rPr>
              <a:t>As medições da pressão arterial fora do consultório como a monitorização ambulatória da pressão arterial (MAPA) podem complementar as leituras padronizadas da pressão arterial no consultório. A MAPA de 24 horas permite uma descrição mais exata do perfil da pressão arterial e é um melhor preditor de eventos de DCV em doentes com DRC do que as leituras efetuadas no consultório.</a:t>
            </a:r>
            <a:endParaRPr lang="pt-PT" sz="8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64262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Imagem 63" descr="Uma imagem com escuridão, preto, captura de ecrã, esguro&#10;&#10;Descrição gerada automaticamente">
            <a:extLst>
              <a:ext uri="{FF2B5EF4-FFF2-40B4-BE49-F238E27FC236}">
                <a16:creationId xmlns:a16="http://schemas.microsoft.com/office/drawing/2014/main" id="{B68476AF-D388-84DC-E1D4-2F6EAA391D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137" y="-685800"/>
            <a:ext cx="4699863" cy="42672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74345" y="507823"/>
            <a:ext cx="7753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Pressão Arterial na Doença Renal Crónica</a:t>
            </a:r>
            <a:endParaRPr kumimoji="0" lang="en-AU" sz="2500" b="1" i="0" u="none" strike="noStrike" kern="1200" cap="none" spc="-15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j-lt"/>
              <a:ea typeface="+mn-ea"/>
              <a:cs typeface="Roboto Slab Regular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5AF43CEA-6E5D-303C-B843-394930481049}"/>
              </a:ext>
            </a:extLst>
          </p:cNvPr>
          <p:cNvSpPr/>
          <p:nvPr/>
        </p:nvSpPr>
        <p:spPr>
          <a:xfrm>
            <a:off x="0" y="-22687"/>
            <a:ext cx="9144000" cy="34378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" dist="25400" dir="5400000" algn="ctr" rotWithShape="0">
              <a:srgbClr val="000000">
                <a:alpha val="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4" name="Imagem 3" descr="Uma imagem com Tipo de letra, Gráficos, design gráfico, logótipo&#10;&#10;Descrição gerada automaticamente">
            <a:extLst>
              <a:ext uri="{FF2B5EF4-FFF2-40B4-BE49-F238E27FC236}">
                <a16:creationId xmlns:a16="http://schemas.microsoft.com/office/drawing/2014/main" id="{B45EF6C7-D587-6A45-2A0B-8A2473C374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58143"/>
            <a:ext cx="749479" cy="182124"/>
          </a:xfrm>
          <a:prstGeom prst="rect">
            <a:avLst/>
          </a:prstGeom>
        </p:spPr>
      </p:pic>
      <p:pic>
        <p:nvPicPr>
          <p:cNvPr id="12" name="Imagem 11" descr="Uma imagem com Gráficos, Tipo de letra, design gráfico, Magenta&#10;&#10;Descrição gerada automaticamente">
            <a:extLst>
              <a:ext uri="{FF2B5EF4-FFF2-40B4-BE49-F238E27FC236}">
                <a16:creationId xmlns:a16="http://schemas.microsoft.com/office/drawing/2014/main" id="{5B27527C-4A3A-F5B1-5754-BF1876BFA8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21" y="57031"/>
            <a:ext cx="1066799" cy="184348"/>
          </a:xfrm>
          <a:prstGeom prst="rect">
            <a:avLst/>
          </a:prstGeom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37407A45-FF2F-4B47-2168-34D4575289DD}"/>
              </a:ext>
            </a:extLst>
          </p:cNvPr>
          <p:cNvSpPr/>
          <p:nvPr/>
        </p:nvSpPr>
        <p:spPr>
          <a:xfrm>
            <a:off x="475363" y="1170801"/>
            <a:ext cx="775335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Gestão</a:t>
            </a:r>
            <a:endParaRPr kumimoji="0" lang="en-AU" sz="1000" b="1" i="0" u="none" strike="noStrike" kern="1200" cap="none" spc="-15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j-lt"/>
              <a:ea typeface="+mn-ea"/>
              <a:cs typeface="Roboto Slab Regular"/>
            </a:endParaRPr>
          </a:p>
        </p:txBody>
      </p:sp>
      <p:sp>
        <p:nvSpPr>
          <p:cNvPr id="9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7E8BF3F0-87D8-37D6-EAE5-7579D4B299AF}"/>
              </a:ext>
            </a:extLst>
          </p:cNvPr>
          <p:cNvSpPr/>
          <p:nvPr/>
        </p:nvSpPr>
        <p:spPr>
          <a:xfrm>
            <a:off x="474345" y="762000"/>
            <a:ext cx="8195310" cy="233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Diogo Ramos; Luís Rodrigues; Paula Felgueiras; Sofia Homem de Melo</a:t>
            </a:r>
            <a:endParaRPr lang="pt-PT" sz="700" i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3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B4650790-7D1F-1B2C-F178-80EE827CB398}"/>
              </a:ext>
            </a:extLst>
          </p:cNvPr>
          <p:cNvSpPr/>
          <p:nvPr/>
        </p:nvSpPr>
        <p:spPr>
          <a:xfrm>
            <a:off x="474345" y="1542362"/>
            <a:ext cx="8195310" cy="2566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Noto Sans" panose="020B0502040504020204" pitchFamily="34" charset="0"/>
              </a:rPr>
              <a:t>Existe alguma incerteza quanto ao objetivo ideal de pressão arterial nos doentes com DRC, que permita prevenir a DCV e abrandar o declínio da função renal.</a:t>
            </a:r>
            <a:endParaRPr lang="pt-PT" sz="800" i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10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F9CC5290-C17F-CCE2-0CAF-21DCFED31686}"/>
              </a:ext>
            </a:extLst>
          </p:cNvPr>
          <p:cNvSpPr/>
          <p:nvPr/>
        </p:nvSpPr>
        <p:spPr>
          <a:xfrm>
            <a:off x="474345" y="1905000"/>
            <a:ext cx="819531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sz="800" b="1" dirty="0">
                <a:solidFill>
                  <a:srgbClr val="830051"/>
                </a:solidFill>
                <a:latin typeface="+mj-lt"/>
              </a:rPr>
              <a:t>Figura 6.</a:t>
            </a:r>
          </a:p>
          <a:p>
            <a:pPr algn="ctr"/>
            <a:r>
              <a:rPr lang="pt-PT" sz="800" b="1" dirty="0">
                <a:solidFill>
                  <a:srgbClr val="333333"/>
                </a:solidFill>
                <a:latin typeface="+mj-lt"/>
              </a:rPr>
              <a:t>Tratamento da pressão arterial na DRC</a:t>
            </a:r>
            <a:endParaRPr lang="pt-PT" sz="800" i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11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8A014F12-0A2A-D502-EFB6-CF5391AF7BB3}"/>
              </a:ext>
            </a:extLst>
          </p:cNvPr>
          <p:cNvSpPr/>
          <p:nvPr/>
        </p:nvSpPr>
        <p:spPr>
          <a:xfrm>
            <a:off x="1828801" y="6248400"/>
            <a:ext cx="5486399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sz="700" b="1" dirty="0">
                <a:solidFill>
                  <a:srgbClr val="333333"/>
                </a:solidFill>
                <a:latin typeface="+mj-lt"/>
              </a:rPr>
              <a:t>Legenda: ARM</a:t>
            </a:r>
            <a:r>
              <a:rPr lang="pt-PT" sz="700" b="0" dirty="0">
                <a:solidFill>
                  <a:srgbClr val="333333"/>
                </a:solidFill>
                <a:latin typeface="+mj-lt"/>
              </a:rPr>
              <a:t>: Antagonistas dos </a:t>
            </a:r>
            <a:r>
              <a:rPr lang="pt-PT" sz="700" b="0" dirty="0" err="1">
                <a:solidFill>
                  <a:srgbClr val="333333"/>
                </a:solidFill>
                <a:latin typeface="+mj-lt"/>
              </a:rPr>
              <a:t>receptores</a:t>
            </a:r>
            <a:r>
              <a:rPr lang="pt-PT" sz="700" b="0" dirty="0">
                <a:solidFill>
                  <a:srgbClr val="333333"/>
                </a:solidFill>
                <a:latin typeface="+mj-lt"/>
              </a:rPr>
              <a:t> </a:t>
            </a:r>
            <a:r>
              <a:rPr lang="pt-PT" sz="700" b="0" dirty="0" err="1">
                <a:solidFill>
                  <a:srgbClr val="333333"/>
                </a:solidFill>
                <a:latin typeface="+mj-lt"/>
              </a:rPr>
              <a:t>mineralocorticoides</a:t>
            </a:r>
            <a:r>
              <a:rPr lang="pt-PT" sz="700" b="0" dirty="0">
                <a:solidFill>
                  <a:srgbClr val="333333"/>
                </a:solidFill>
                <a:latin typeface="+mj-lt"/>
              </a:rPr>
              <a:t>; </a:t>
            </a:r>
            <a:r>
              <a:rPr lang="pt-PT" sz="700" b="1" dirty="0">
                <a:solidFill>
                  <a:srgbClr val="333333"/>
                </a:solidFill>
                <a:latin typeface="+mj-lt"/>
              </a:rPr>
              <a:t>BCC</a:t>
            </a:r>
            <a:r>
              <a:rPr lang="pt-PT" sz="700" b="0" dirty="0">
                <a:solidFill>
                  <a:srgbClr val="333333"/>
                </a:solidFill>
                <a:latin typeface="+mj-lt"/>
              </a:rPr>
              <a:t>: Bloqueadores dos canais de cálcio; </a:t>
            </a:r>
            <a:r>
              <a:rPr lang="pt-PT" sz="700" b="1" dirty="0">
                <a:solidFill>
                  <a:srgbClr val="333333"/>
                </a:solidFill>
                <a:latin typeface="+mj-lt"/>
              </a:rPr>
              <a:t>ARA</a:t>
            </a:r>
            <a:r>
              <a:rPr lang="pt-PT" sz="700" b="0" dirty="0">
                <a:solidFill>
                  <a:srgbClr val="333333"/>
                </a:solidFill>
                <a:latin typeface="+mj-lt"/>
              </a:rPr>
              <a:t>: Antagonistas dos recetores da angiotensina; </a:t>
            </a:r>
            <a:r>
              <a:rPr lang="pt-PT" sz="700" b="1" dirty="0">
                <a:solidFill>
                  <a:srgbClr val="333333"/>
                </a:solidFill>
                <a:latin typeface="+mj-lt"/>
              </a:rPr>
              <a:t>DRC</a:t>
            </a:r>
            <a:r>
              <a:rPr lang="pt-PT" sz="700" b="0" dirty="0">
                <a:solidFill>
                  <a:srgbClr val="333333"/>
                </a:solidFill>
                <a:latin typeface="+mj-lt"/>
              </a:rPr>
              <a:t>: Doença Renal Crónica; IC: Insuficiência Cardíaca; </a:t>
            </a:r>
            <a:r>
              <a:rPr lang="pt-PT" sz="700" b="1" dirty="0">
                <a:solidFill>
                  <a:srgbClr val="333333"/>
                </a:solidFill>
                <a:latin typeface="+mj-lt"/>
              </a:rPr>
              <a:t>iSGLT2</a:t>
            </a:r>
            <a:r>
              <a:rPr lang="pt-PT" sz="700" b="0" dirty="0">
                <a:solidFill>
                  <a:srgbClr val="333333"/>
                </a:solidFill>
                <a:latin typeface="+mj-lt"/>
              </a:rPr>
              <a:t>: Inibidores do </a:t>
            </a:r>
            <a:r>
              <a:rPr lang="pt-PT" sz="700" b="0" dirty="0" err="1">
                <a:solidFill>
                  <a:srgbClr val="333333"/>
                </a:solidFill>
                <a:latin typeface="+mj-lt"/>
              </a:rPr>
              <a:t>co-transportador</a:t>
            </a:r>
            <a:r>
              <a:rPr lang="pt-PT" sz="700" b="0" dirty="0">
                <a:solidFill>
                  <a:srgbClr val="333333"/>
                </a:solidFill>
                <a:latin typeface="+mj-lt"/>
              </a:rPr>
              <a:t> de sódio-glucose 2;</a:t>
            </a:r>
            <a:r>
              <a:rPr lang="pt-PT" sz="700" b="1" dirty="0">
                <a:solidFill>
                  <a:srgbClr val="333333"/>
                </a:solidFill>
                <a:latin typeface="+mj-lt"/>
              </a:rPr>
              <a:t> IECA</a:t>
            </a:r>
            <a:r>
              <a:rPr lang="pt-PT" sz="700" b="0" dirty="0">
                <a:solidFill>
                  <a:srgbClr val="333333"/>
                </a:solidFill>
                <a:latin typeface="+mj-lt"/>
              </a:rPr>
              <a:t>: Inibidores da enzima de conversão da angiotensina; </a:t>
            </a:r>
            <a:r>
              <a:rPr lang="pt-PT" sz="700" b="1" dirty="0">
                <a:solidFill>
                  <a:srgbClr val="333333"/>
                </a:solidFill>
                <a:latin typeface="+mj-lt"/>
              </a:rPr>
              <a:t>TFG</a:t>
            </a:r>
            <a:r>
              <a:rPr lang="pt-PT" sz="700" b="0" dirty="0">
                <a:solidFill>
                  <a:srgbClr val="333333"/>
                </a:solidFill>
                <a:latin typeface="+mj-lt"/>
              </a:rPr>
              <a:t>: Taxa de Filtração Glomerular</a:t>
            </a:r>
            <a:endParaRPr lang="pt-PT" sz="700" b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pic>
        <p:nvPicPr>
          <p:cNvPr id="14" name="Imagem 13" descr="Uma imagem com texto, captura de ecrã, menu, Tipo de letra&#10;&#10;Descrição gerada automaticamente">
            <a:extLst>
              <a:ext uri="{FF2B5EF4-FFF2-40B4-BE49-F238E27FC236}">
                <a16:creationId xmlns:a16="http://schemas.microsoft.com/office/drawing/2014/main" id="{8C5AAD8A-4C05-47CC-EF05-4BCAC7BA3C9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239" y="2262098"/>
            <a:ext cx="3877523" cy="397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779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50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9093" y="2274613"/>
            <a:ext cx="8225814" cy="2308774"/>
          </a:xfrm>
        </p:spPr>
        <p:txBody>
          <a:bodyPr wrap="square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PT" sz="4000" b="1" spc="0" dirty="0">
                <a:solidFill>
                  <a:schemeClr val="bg1"/>
                </a:solidFill>
                <a:latin typeface="+mj-lt"/>
              </a:rPr>
              <a:t>Doenças Glomerulares na Doença Renal Crónica</a:t>
            </a:r>
            <a:br>
              <a:rPr lang="pt-PT" sz="4000" b="1" spc="0" dirty="0">
                <a:solidFill>
                  <a:schemeClr val="bg1"/>
                </a:solidFill>
                <a:latin typeface="Segoe UI" panose="020B0502040204020203" pitchFamily="34" charset="0"/>
              </a:rPr>
            </a:br>
            <a:r>
              <a:rPr lang="pt-PT" sz="1400" spc="0" dirty="0">
                <a:solidFill>
                  <a:schemeClr val="bg1"/>
                </a:solidFill>
                <a:latin typeface="Noto Sans" panose="020B0502040504020204" pitchFamily="34" charset="0"/>
              </a:rPr>
              <a:t>João Nobre; Gil Silva; Manuel Amoedo; Henrique Sousa</a:t>
            </a:r>
            <a:endParaRPr lang="en-JM" sz="1400" spc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316ED8CB-29CE-6D1D-2E68-5083DCD0D5A3}"/>
              </a:ext>
            </a:extLst>
          </p:cNvPr>
          <p:cNvSpPr/>
          <p:nvPr/>
        </p:nvSpPr>
        <p:spPr>
          <a:xfrm>
            <a:off x="0" y="-22687"/>
            <a:ext cx="9144000" cy="34378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" dist="25400" dir="5400000" algn="ctr" rotWithShape="0">
              <a:srgbClr val="000000">
                <a:alpha val="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0" name="Imagem 9" descr="Uma imagem com Tipo de letra, Gráficos, design gráfico, logótipo&#10;&#10;Descrição gerada automaticamente">
            <a:extLst>
              <a:ext uri="{FF2B5EF4-FFF2-40B4-BE49-F238E27FC236}">
                <a16:creationId xmlns:a16="http://schemas.microsoft.com/office/drawing/2014/main" id="{C92AD946-8517-503E-B89B-A1074C75DD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58143"/>
            <a:ext cx="749479" cy="182124"/>
          </a:xfrm>
          <a:prstGeom prst="rect">
            <a:avLst/>
          </a:prstGeom>
        </p:spPr>
      </p:pic>
      <p:pic>
        <p:nvPicPr>
          <p:cNvPr id="11" name="Imagem 10" descr="Uma imagem com Gráficos, Tipo de letra, design gráfico, Magenta&#10;&#10;Descrição gerada automaticamente">
            <a:extLst>
              <a:ext uri="{FF2B5EF4-FFF2-40B4-BE49-F238E27FC236}">
                <a16:creationId xmlns:a16="http://schemas.microsoft.com/office/drawing/2014/main" id="{01DC747C-AB38-0898-D4D5-9548B422404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21" y="57031"/>
            <a:ext cx="1066799" cy="184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159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Imagem 63" descr="Uma imagem com escuridão, preto, captura de ecrã, esguro&#10;&#10;Descrição gerada automaticamente">
            <a:extLst>
              <a:ext uri="{FF2B5EF4-FFF2-40B4-BE49-F238E27FC236}">
                <a16:creationId xmlns:a16="http://schemas.microsoft.com/office/drawing/2014/main" id="{B68476AF-D388-84DC-E1D4-2F6EAA391D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137" y="-685800"/>
            <a:ext cx="4699863" cy="42672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74345" y="507823"/>
            <a:ext cx="7753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800" b="1" spc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Doenças Glomerulares na Doença Renal Crónica</a:t>
            </a:r>
            <a:endParaRPr kumimoji="0" lang="en-AU" sz="2500" b="1" i="0" u="none" strike="noStrike" kern="1200" cap="none" spc="-15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j-lt"/>
              <a:ea typeface="+mn-ea"/>
              <a:cs typeface="Roboto Slab Regular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5AF43CEA-6E5D-303C-B843-394930481049}"/>
              </a:ext>
            </a:extLst>
          </p:cNvPr>
          <p:cNvSpPr/>
          <p:nvPr/>
        </p:nvSpPr>
        <p:spPr>
          <a:xfrm>
            <a:off x="0" y="-22687"/>
            <a:ext cx="9144000" cy="34378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" dist="25400" dir="5400000" algn="ctr" rotWithShape="0">
              <a:srgbClr val="000000">
                <a:alpha val="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4" name="Imagem 3" descr="Uma imagem com Tipo de letra, Gráficos, design gráfico, logótipo&#10;&#10;Descrição gerada automaticamente">
            <a:extLst>
              <a:ext uri="{FF2B5EF4-FFF2-40B4-BE49-F238E27FC236}">
                <a16:creationId xmlns:a16="http://schemas.microsoft.com/office/drawing/2014/main" id="{B45EF6C7-D587-6A45-2A0B-8A2473C374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58143"/>
            <a:ext cx="749479" cy="182124"/>
          </a:xfrm>
          <a:prstGeom prst="rect">
            <a:avLst/>
          </a:prstGeom>
        </p:spPr>
      </p:pic>
      <p:pic>
        <p:nvPicPr>
          <p:cNvPr id="12" name="Imagem 11" descr="Uma imagem com Gráficos, Tipo de letra, design gráfico, Magenta&#10;&#10;Descrição gerada automaticamente">
            <a:extLst>
              <a:ext uri="{FF2B5EF4-FFF2-40B4-BE49-F238E27FC236}">
                <a16:creationId xmlns:a16="http://schemas.microsoft.com/office/drawing/2014/main" id="{5B27527C-4A3A-F5B1-5754-BF1876BFA8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21" y="57031"/>
            <a:ext cx="1066799" cy="184348"/>
          </a:xfrm>
          <a:prstGeom prst="rect">
            <a:avLst/>
          </a:prstGeom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37407A45-FF2F-4B47-2168-34D4575289DD}"/>
              </a:ext>
            </a:extLst>
          </p:cNvPr>
          <p:cNvSpPr/>
          <p:nvPr/>
        </p:nvSpPr>
        <p:spPr>
          <a:xfrm>
            <a:off x="475363" y="1170801"/>
            <a:ext cx="775335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Introdução</a:t>
            </a:r>
            <a:endParaRPr kumimoji="0" lang="en-AU" sz="1000" b="1" i="0" u="none" strike="noStrike" kern="1200" cap="none" spc="-15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j-lt"/>
              <a:ea typeface="+mn-ea"/>
              <a:cs typeface="Roboto Slab Regular"/>
            </a:endParaRPr>
          </a:p>
        </p:txBody>
      </p:sp>
      <p:sp>
        <p:nvSpPr>
          <p:cNvPr id="9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7E8BF3F0-87D8-37D6-EAE5-7579D4B299AF}"/>
              </a:ext>
            </a:extLst>
          </p:cNvPr>
          <p:cNvSpPr/>
          <p:nvPr/>
        </p:nvSpPr>
        <p:spPr>
          <a:xfrm>
            <a:off x="474345" y="762000"/>
            <a:ext cx="8195310" cy="23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João Nobre; Gil Silva; Manuel Amoedo; Henrique Sousa</a:t>
            </a:r>
            <a:endParaRPr lang="pt-PT" sz="700" i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3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B4650790-7D1F-1B2C-F178-80EE827CB398}"/>
              </a:ext>
            </a:extLst>
          </p:cNvPr>
          <p:cNvSpPr/>
          <p:nvPr/>
        </p:nvSpPr>
        <p:spPr>
          <a:xfrm>
            <a:off x="474345" y="1542362"/>
            <a:ext cx="8195310" cy="6235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800" dirty="0">
                <a:solidFill>
                  <a:srgbClr val="333333"/>
                </a:solidFill>
              </a:rPr>
              <a:t>As doenças glomerulares afetam pessoas de todas as idades e podem ser causadas por infeções, doenças sistémicas autoimunes, medicamentos ou doenças malignas. Excluindo a nefropatia diabética, estas doenças causam cerca de 25% dos casos de DRC em todo o mundo. Nos grupos etários mais jovens (crianças, adolescentes e jovens adultos), a doença glomerular é a principal causa de lesão renal irreversível.</a:t>
            </a:r>
            <a:endParaRPr lang="pt-PT" sz="800" i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877C121C-84FD-1770-FA75-0DE5F78A566B}"/>
              </a:ext>
            </a:extLst>
          </p:cNvPr>
          <p:cNvSpPr/>
          <p:nvPr/>
        </p:nvSpPr>
        <p:spPr>
          <a:xfrm>
            <a:off x="474345" y="2532962"/>
            <a:ext cx="8195310" cy="4388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PT" sz="800" b="1" dirty="0">
                <a:solidFill>
                  <a:srgbClr val="830051"/>
                </a:solidFill>
                <a:latin typeface="+mj-lt"/>
              </a:rPr>
              <a:t>Figura 7.</a:t>
            </a:r>
          </a:p>
          <a:p>
            <a:pPr algn="ctr">
              <a:lnSpc>
                <a:spcPct val="150000"/>
              </a:lnSpc>
            </a:pPr>
            <a:r>
              <a:rPr lang="pt-PT" sz="800" b="1" dirty="0">
                <a:solidFill>
                  <a:srgbClr val="333333"/>
                </a:solidFill>
                <a:latin typeface="+mj-lt"/>
              </a:rPr>
              <a:t>Fatores de risco da Doença Glomerular.</a:t>
            </a:r>
            <a:endParaRPr lang="pt-PT" sz="800" i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pic>
        <p:nvPicPr>
          <p:cNvPr id="10" name="Imagem 9" descr="Uma imagem com texto, captura de ecrã, Tipo de letra&#10;&#10;Descrição gerada automaticamente">
            <a:extLst>
              <a:ext uri="{FF2B5EF4-FFF2-40B4-BE49-F238E27FC236}">
                <a16:creationId xmlns:a16="http://schemas.microsoft.com/office/drawing/2014/main" id="{07E48331-7333-D744-714A-F7A2078E9BC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6900" y="3000637"/>
            <a:ext cx="5410200" cy="1992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481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91B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1557" y="2978204"/>
            <a:ext cx="7100887" cy="901593"/>
          </a:xfrm>
        </p:spPr>
        <p:txBody>
          <a:bodyPr wrap="square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PT" sz="4000" b="1" spc="0" dirty="0">
                <a:solidFill>
                  <a:schemeClr val="bg2"/>
                </a:solidFill>
                <a:latin typeface="+mj-lt"/>
              </a:rPr>
              <a:t>Introdução</a:t>
            </a:r>
            <a:endParaRPr lang="en-JM" sz="4000" spc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316ED8CB-29CE-6D1D-2E68-5083DCD0D5A3}"/>
              </a:ext>
            </a:extLst>
          </p:cNvPr>
          <p:cNvSpPr/>
          <p:nvPr/>
        </p:nvSpPr>
        <p:spPr>
          <a:xfrm>
            <a:off x="0" y="-22687"/>
            <a:ext cx="9144000" cy="34378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" dist="25400" dir="5400000" algn="ctr" rotWithShape="0">
              <a:srgbClr val="000000">
                <a:alpha val="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0" name="Imagem 9" descr="Uma imagem com Tipo de letra, Gráficos, design gráfico, logótipo&#10;&#10;Descrição gerada automaticamente">
            <a:extLst>
              <a:ext uri="{FF2B5EF4-FFF2-40B4-BE49-F238E27FC236}">
                <a16:creationId xmlns:a16="http://schemas.microsoft.com/office/drawing/2014/main" id="{C92AD946-8517-503E-B89B-A1074C75DD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58143"/>
            <a:ext cx="749479" cy="182124"/>
          </a:xfrm>
          <a:prstGeom prst="rect">
            <a:avLst/>
          </a:prstGeom>
        </p:spPr>
      </p:pic>
      <p:pic>
        <p:nvPicPr>
          <p:cNvPr id="11" name="Imagem 10" descr="Uma imagem com Gráficos, Tipo de letra, design gráfico, Magenta&#10;&#10;Descrição gerada automaticamente">
            <a:extLst>
              <a:ext uri="{FF2B5EF4-FFF2-40B4-BE49-F238E27FC236}">
                <a16:creationId xmlns:a16="http://schemas.microsoft.com/office/drawing/2014/main" id="{01DC747C-AB38-0898-D4D5-9548B422404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21" y="57031"/>
            <a:ext cx="1066799" cy="184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973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Imagem 63" descr="Uma imagem com escuridão, preto, captura de ecrã, esguro&#10;&#10;Descrição gerada automaticamente">
            <a:extLst>
              <a:ext uri="{FF2B5EF4-FFF2-40B4-BE49-F238E27FC236}">
                <a16:creationId xmlns:a16="http://schemas.microsoft.com/office/drawing/2014/main" id="{B68476AF-D388-84DC-E1D4-2F6EAA391D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137" y="-685800"/>
            <a:ext cx="4699863" cy="42672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74345" y="507823"/>
            <a:ext cx="7753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800" b="1" spc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Doenças Glomerulares na Doença Renal Crónica</a:t>
            </a:r>
            <a:endParaRPr kumimoji="0" lang="en-AU" sz="2500" b="1" i="0" u="none" strike="noStrike" kern="1200" cap="none" spc="-15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j-lt"/>
              <a:ea typeface="+mn-ea"/>
              <a:cs typeface="Roboto Slab Regular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5AF43CEA-6E5D-303C-B843-394930481049}"/>
              </a:ext>
            </a:extLst>
          </p:cNvPr>
          <p:cNvSpPr/>
          <p:nvPr/>
        </p:nvSpPr>
        <p:spPr>
          <a:xfrm>
            <a:off x="0" y="-22687"/>
            <a:ext cx="9144000" cy="34378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" dist="25400" dir="5400000" algn="ctr" rotWithShape="0">
              <a:srgbClr val="000000">
                <a:alpha val="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4" name="Imagem 3" descr="Uma imagem com Tipo de letra, Gráficos, design gráfico, logótipo&#10;&#10;Descrição gerada automaticamente">
            <a:extLst>
              <a:ext uri="{FF2B5EF4-FFF2-40B4-BE49-F238E27FC236}">
                <a16:creationId xmlns:a16="http://schemas.microsoft.com/office/drawing/2014/main" id="{B45EF6C7-D587-6A45-2A0B-8A2473C374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58143"/>
            <a:ext cx="749479" cy="182124"/>
          </a:xfrm>
          <a:prstGeom prst="rect">
            <a:avLst/>
          </a:prstGeom>
        </p:spPr>
      </p:pic>
      <p:pic>
        <p:nvPicPr>
          <p:cNvPr id="12" name="Imagem 11" descr="Uma imagem com Gráficos, Tipo de letra, design gráfico, Magenta&#10;&#10;Descrição gerada automaticamente">
            <a:extLst>
              <a:ext uri="{FF2B5EF4-FFF2-40B4-BE49-F238E27FC236}">
                <a16:creationId xmlns:a16="http://schemas.microsoft.com/office/drawing/2014/main" id="{5B27527C-4A3A-F5B1-5754-BF1876BFA8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21" y="57031"/>
            <a:ext cx="1066799" cy="184348"/>
          </a:xfrm>
          <a:prstGeom prst="rect">
            <a:avLst/>
          </a:prstGeom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37407A45-FF2F-4B47-2168-34D4575289DD}"/>
              </a:ext>
            </a:extLst>
          </p:cNvPr>
          <p:cNvSpPr/>
          <p:nvPr/>
        </p:nvSpPr>
        <p:spPr>
          <a:xfrm>
            <a:off x="475363" y="1170801"/>
            <a:ext cx="775335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Diagnóstico</a:t>
            </a:r>
            <a:endParaRPr kumimoji="0" lang="en-AU" sz="1000" b="1" i="0" u="none" strike="noStrike" kern="1200" cap="none" spc="-15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j-lt"/>
              <a:ea typeface="+mn-ea"/>
              <a:cs typeface="Roboto Slab Regular"/>
            </a:endParaRPr>
          </a:p>
        </p:txBody>
      </p:sp>
      <p:sp>
        <p:nvSpPr>
          <p:cNvPr id="9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7E8BF3F0-87D8-37D6-EAE5-7579D4B299AF}"/>
              </a:ext>
            </a:extLst>
          </p:cNvPr>
          <p:cNvSpPr/>
          <p:nvPr/>
        </p:nvSpPr>
        <p:spPr>
          <a:xfrm>
            <a:off x="474345" y="762000"/>
            <a:ext cx="8195310" cy="23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João Nobre; Gil Silva; Manuel Amoedo; Henrique Sousa</a:t>
            </a:r>
            <a:endParaRPr lang="pt-PT" sz="700" i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3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B4650790-7D1F-1B2C-F178-80EE827CB398}"/>
              </a:ext>
            </a:extLst>
          </p:cNvPr>
          <p:cNvSpPr/>
          <p:nvPr/>
        </p:nvSpPr>
        <p:spPr>
          <a:xfrm>
            <a:off x="474345" y="1542362"/>
            <a:ext cx="8195310" cy="6235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 diagnóstico das doenças glomerulares é frequentemente feito durante o rastreio oportunista de doenças renais ou por sintomas associados a doenças sistémicas com manifestações renais. No entanto, o diagnóstico pode ser sugerido pela apresentação como lesão renal aguda, síndrome nefrítico ou síndrome nefrótico. O </a:t>
            </a:r>
            <a:r>
              <a:rPr lang="pt-PT" sz="8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gold</a:t>
            </a:r>
            <a:r>
              <a:rPr lang="pt-PT" sz="8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standard</a:t>
            </a:r>
            <a:r>
              <a:rPr lang="pt-PT" sz="800" i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para a avaliação diagnóstica das doenças glomerulares é a biópsia renal.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C22F5D9C-C2EE-8519-1108-ABCF96D55DC6}"/>
              </a:ext>
            </a:extLst>
          </p:cNvPr>
          <p:cNvSpPr/>
          <p:nvPr/>
        </p:nvSpPr>
        <p:spPr>
          <a:xfrm>
            <a:off x="474345" y="2436309"/>
            <a:ext cx="775335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Avaliação</a:t>
            </a:r>
            <a:r>
              <a:rPr lang="en-US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da </a:t>
            </a:r>
            <a:r>
              <a:rPr lang="en-US" sz="1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função</a:t>
            </a:r>
            <a:r>
              <a:rPr lang="en-US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Renal</a:t>
            </a:r>
            <a:endParaRPr kumimoji="0" lang="en-AU" sz="1000" b="1" i="0" u="none" strike="noStrike" kern="1200" cap="none" spc="-15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j-lt"/>
              <a:ea typeface="+mn-ea"/>
              <a:cs typeface="Roboto Slab Regular"/>
            </a:endParaRPr>
          </a:p>
        </p:txBody>
      </p:sp>
      <p:sp>
        <p:nvSpPr>
          <p:cNvPr id="6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DED303BD-ECA8-B6DA-B40D-71F621647724}"/>
              </a:ext>
            </a:extLst>
          </p:cNvPr>
          <p:cNvSpPr/>
          <p:nvPr/>
        </p:nvSpPr>
        <p:spPr>
          <a:xfrm>
            <a:off x="473327" y="2957896"/>
            <a:ext cx="8195310" cy="6260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 proteinúria está presente na maioria das doenças glomerulares e a sua quantificação é relevante para a decisão do tratamento e para o prognóstico. Deve ser efetuada uma colheita de urina de 24 horas para determinar a excreção total de proteínas. Alternativamente, poderá calcular-se o RAC numa amostra de urina ocasional. Nas crianças, recomenda-se a monitorização através de PCR da primeira urina da manhã.</a:t>
            </a:r>
            <a:endParaRPr lang="pt-PT" sz="800" i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13" name="Rectangle 6">
            <a:extLst>
              <a:ext uri="{FF2B5EF4-FFF2-40B4-BE49-F238E27FC236}">
                <a16:creationId xmlns:a16="http://schemas.microsoft.com/office/drawing/2014/main" id="{223983AD-79D4-5DDC-B7B4-E07E00EE6BDF}"/>
              </a:ext>
            </a:extLst>
          </p:cNvPr>
          <p:cNvSpPr/>
          <p:nvPr/>
        </p:nvSpPr>
        <p:spPr>
          <a:xfrm>
            <a:off x="469721" y="2713591"/>
            <a:ext cx="775335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1" dirty="0" err="1">
                <a:solidFill>
                  <a:srgbClr val="E8A83B"/>
                </a:solidFill>
                <a:latin typeface="Segoe UI" panose="020B0502040204020203" pitchFamily="34" charset="0"/>
              </a:rPr>
              <a:t>Proteinúria</a:t>
            </a:r>
            <a:endParaRPr kumimoji="0" lang="en-AU" sz="1000" b="1" i="0" u="none" strike="noStrike" kern="1200" cap="none" spc="-150" normalizeH="0" baseline="0" noProof="0" dirty="0">
              <a:ln>
                <a:noFill/>
              </a:ln>
              <a:solidFill>
                <a:srgbClr val="E9AD47"/>
              </a:solidFill>
              <a:effectLst/>
              <a:uLnTx/>
              <a:uFillTx/>
              <a:latin typeface="+mj-lt"/>
              <a:ea typeface="+mn-ea"/>
              <a:cs typeface="Roboto Slab Regular"/>
            </a:endParaRPr>
          </a:p>
        </p:txBody>
      </p:sp>
      <p:sp>
        <p:nvSpPr>
          <p:cNvPr id="14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C66AD4E5-F96A-5023-2DBB-173727BB2B2A}"/>
              </a:ext>
            </a:extLst>
          </p:cNvPr>
          <p:cNvSpPr/>
          <p:nvPr/>
        </p:nvSpPr>
        <p:spPr>
          <a:xfrm>
            <a:off x="469721" y="3945995"/>
            <a:ext cx="8195310" cy="4413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Noto Sans" panose="020B0502040504020204" pitchFamily="34" charset="0"/>
              </a:rPr>
              <a:t>A equação CKD-EPI é a mais indicada para estimar a TFG em doentes adultos. Em crianças, é preferível a equação de </a:t>
            </a:r>
            <a:r>
              <a:rPr lang="pt-PT" sz="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oto Sans" panose="020B0502040504020204" pitchFamily="34" charset="0"/>
              </a:rPr>
              <a:t>Schwartz</a:t>
            </a: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Noto Sans" panose="020B0502040504020204" pitchFamily="34" charset="0"/>
              </a:rPr>
              <a:t> modificada. Se a apresentação for como lesão renal aguda, o cálculo da TFG perde valor, já que os melhores critérios são a própria variação da creatinina sérica e o débito urinário.</a:t>
            </a:r>
            <a:endParaRPr lang="pt-PT" sz="800" i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15" name="Rectangle 6">
            <a:extLst>
              <a:ext uri="{FF2B5EF4-FFF2-40B4-BE49-F238E27FC236}">
                <a16:creationId xmlns:a16="http://schemas.microsoft.com/office/drawing/2014/main" id="{BB6D92D7-CAC7-3740-201B-74843F81634B}"/>
              </a:ext>
            </a:extLst>
          </p:cNvPr>
          <p:cNvSpPr/>
          <p:nvPr/>
        </p:nvSpPr>
        <p:spPr>
          <a:xfrm>
            <a:off x="466115" y="3701690"/>
            <a:ext cx="775335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1" dirty="0">
                <a:solidFill>
                  <a:srgbClr val="E8A83B"/>
                </a:solidFill>
                <a:latin typeface="Segoe UI" panose="020B0502040204020203" pitchFamily="34" charset="0"/>
              </a:rPr>
              <a:t>Taxa de </a:t>
            </a:r>
            <a:r>
              <a:rPr lang="en-US" sz="1000" b="1" dirty="0" err="1">
                <a:solidFill>
                  <a:srgbClr val="E8A83B"/>
                </a:solidFill>
                <a:latin typeface="Segoe UI" panose="020B0502040204020203" pitchFamily="34" charset="0"/>
              </a:rPr>
              <a:t>filtração</a:t>
            </a:r>
            <a:r>
              <a:rPr lang="en-US" sz="1000" b="1" dirty="0">
                <a:solidFill>
                  <a:srgbClr val="E8A83B"/>
                </a:solidFill>
                <a:latin typeface="Segoe UI" panose="020B0502040204020203" pitchFamily="34" charset="0"/>
              </a:rPr>
              <a:t> Glomerular</a:t>
            </a:r>
            <a:endParaRPr kumimoji="0" lang="en-AU" sz="1000" b="1" i="0" u="none" strike="noStrike" kern="1200" cap="none" spc="-150" normalizeH="0" baseline="0" noProof="0" dirty="0">
              <a:ln>
                <a:noFill/>
              </a:ln>
              <a:solidFill>
                <a:srgbClr val="E9AD47"/>
              </a:solidFill>
              <a:effectLst/>
              <a:uLnTx/>
              <a:uFillTx/>
              <a:latin typeface="+mj-lt"/>
              <a:ea typeface="+mn-ea"/>
              <a:cs typeface="Roboto Slab Regular"/>
            </a:endParaRPr>
          </a:p>
        </p:txBody>
      </p:sp>
    </p:spTree>
    <p:extLst>
      <p:ext uri="{BB962C8B-B14F-4D97-AF65-F5344CB8AC3E}">
        <p14:creationId xmlns:p14="http://schemas.microsoft.com/office/powerpoint/2010/main" val="4029012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Imagem 63" descr="Uma imagem com escuridão, preto, captura de ecrã, esguro&#10;&#10;Descrição gerada automaticamente">
            <a:extLst>
              <a:ext uri="{FF2B5EF4-FFF2-40B4-BE49-F238E27FC236}">
                <a16:creationId xmlns:a16="http://schemas.microsoft.com/office/drawing/2014/main" id="{B68476AF-D388-84DC-E1D4-2F6EAA391D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137" y="-685800"/>
            <a:ext cx="4699863" cy="42672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74345" y="507823"/>
            <a:ext cx="7753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800" b="1" spc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Doenças Glomerulares na Doença Renal Crónica</a:t>
            </a:r>
            <a:endParaRPr kumimoji="0" lang="en-AU" sz="2500" b="1" i="0" u="none" strike="noStrike" kern="1200" cap="none" spc="-15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j-lt"/>
              <a:ea typeface="+mn-ea"/>
              <a:cs typeface="Roboto Slab Regular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5AF43CEA-6E5D-303C-B843-394930481049}"/>
              </a:ext>
            </a:extLst>
          </p:cNvPr>
          <p:cNvSpPr/>
          <p:nvPr/>
        </p:nvSpPr>
        <p:spPr>
          <a:xfrm>
            <a:off x="0" y="-22687"/>
            <a:ext cx="9144000" cy="34378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" dist="25400" dir="5400000" algn="ctr" rotWithShape="0">
              <a:srgbClr val="000000">
                <a:alpha val="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4" name="Imagem 3" descr="Uma imagem com Tipo de letra, Gráficos, design gráfico, logótipo&#10;&#10;Descrição gerada automaticamente">
            <a:extLst>
              <a:ext uri="{FF2B5EF4-FFF2-40B4-BE49-F238E27FC236}">
                <a16:creationId xmlns:a16="http://schemas.microsoft.com/office/drawing/2014/main" id="{B45EF6C7-D587-6A45-2A0B-8A2473C374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58143"/>
            <a:ext cx="749479" cy="182124"/>
          </a:xfrm>
          <a:prstGeom prst="rect">
            <a:avLst/>
          </a:prstGeom>
        </p:spPr>
      </p:pic>
      <p:pic>
        <p:nvPicPr>
          <p:cNvPr id="12" name="Imagem 11" descr="Uma imagem com Gráficos, Tipo de letra, design gráfico, Magenta&#10;&#10;Descrição gerada automaticamente">
            <a:extLst>
              <a:ext uri="{FF2B5EF4-FFF2-40B4-BE49-F238E27FC236}">
                <a16:creationId xmlns:a16="http://schemas.microsoft.com/office/drawing/2014/main" id="{5B27527C-4A3A-F5B1-5754-BF1876BFA8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21" y="57031"/>
            <a:ext cx="1066799" cy="184348"/>
          </a:xfrm>
          <a:prstGeom prst="rect">
            <a:avLst/>
          </a:prstGeom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37407A45-FF2F-4B47-2168-34D4575289DD}"/>
              </a:ext>
            </a:extLst>
          </p:cNvPr>
          <p:cNvSpPr/>
          <p:nvPr/>
        </p:nvSpPr>
        <p:spPr>
          <a:xfrm>
            <a:off x="475363" y="1170801"/>
            <a:ext cx="775335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Hematúria</a:t>
            </a:r>
            <a:endParaRPr kumimoji="0" lang="en-AU" sz="1000" b="1" i="0" u="none" strike="noStrike" kern="1200" cap="none" spc="-15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j-lt"/>
              <a:ea typeface="+mn-ea"/>
              <a:cs typeface="Roboto Slab Regular"/>
            </a:endParaRPr>
          </a:p>
        </p:txBody>
      </p:sp>
      <p:sp>
        <p:nvSpPr>
          <p:cNvPr id="9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7E8BF3F0-87D8-37D6-EAE5-7579D4B299AF}"/>
              </a:ext>
            </a:extLst>
          </p:cNvPr>
          <p:cNvSpPr/>
          <p:nvPr/>
        </p:nvSpPr>
        <p:spPr>
          <a:xfrm>
            <a:off x="474345" y="762000"/>
            <a:ext cx="8195310" cy="23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João Nobre; Gil Silva; Manuel Amoedo; Henrique Sousa</a:t>
            </a:r>
            <a:endParaRPr lang="pt-PT" sz="700" i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3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B4650790-7D1F-1B2C-F178-80EE827CB398}"/>
              </a:ext>
            </a:extLst>
          </p:cNvPr>
          <p:cNvSpPr/>
          <p:nvPr/>
        </p:nvSpPr>
        <p:spPr>
          <a:xfrm>
            <a:off x="474345" y="1542362"/>
            <a:ext cx="8195310" cy="9953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 hematúria (micro ou macro) é uma das principais manifestações da doença glomerular e é geralmente detetada através da análise de uma amostra aleatória de urina. As doenças urológicas devem ser sempre excluídas na presença de hematúria. Quando a </a:t>
            </a:r>
            <a:r>
              <a:rPr lang="pt-PT" sz="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tira-teste</a:t>
            </a: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deteta hematúria, esta deve ser confirmada por um exame microscópico do sedimento de urina fresco e centrifugado. Na doença glomerular, está indicada a avaliação periódica do sedimento urinário (morfologia dos eritrócitos e presença de cilindros ou </a:t>
            </a:r>
            <a:r>
              <a:rPr lang="pt-PT" sz="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acantócitos</a:t>
            </a: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) e a monitorização da hematúria (magnitude e persistência), uma vez que esta tem um valor prognóstico e é um “biomarcador” da progressão da doença glomerular.</a:t>
            </a:r>
            <a:endParaRPr lang="pt-PT" sz="800" i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pic>
        <p:nvPicPr>
          <p:cNvPr id="11" name="Imagem 10" descr="Uma imagem com texto, captura de ecrã, Tipo de letra, design&#10;&#10;Descrição gerada automaticamente">
            <a:extLst>
              <a:ext uri="{FF2B5EF4-FFF2-40B4-BE49-F238E27FC236}">
                <a16:creationId xmlns:a16="http://schemas.microsoft.com/office/drawing/2014/main" id="{C59541BE-DDC7-D29B-A698-8B2A9FC5772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8096" y="2932600"/>
            <a:ext cx="2767809" cy="3366082"/>
          </a:xfrm>
          <a:prstGeom prst="rect">
            <a:avLst/>
          </a:prstGeom>
        </p:spPr>
      </p:pic>
      <p:sp>
        <p:nvSpPr>
          <p:cNvPr id="16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A2458E0E-F2BE-E670-7358-D948F905E314}"/>
              </a:ext>
            </a:extLst>
          </p:cNvPr>
          <p:cNvSpPr/>
          <p:nvPr/>
        </p:nvSpPr>
        <p:spPr>
          <a:xfrm>
            <a:off x="474345" y="2493762"/>
            <a:ext cx="8195310" cy="4388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PT" sz="800" b="1" dirty="0">
                <a:solidFill>
                  <a:srgbClr val="830051"/>
                </a:solidFill>
                <a:latin typeface="+mj-lt"/>
              </a:rPr>
              <a:t>Figura 8.</a:t>
            </a:r>
          </a:p>
          <a:p>
            <a:pPr algn="ctr">
              <a:lnSpc>
                <a:spcPct val="150000"/>
              </a:lnSpc>
            </a:pPr>
            <a:r>
              <a:rPr lang="pt-PT" sz="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Algoritmo de diagnóstico das Doenças Glomerulares</a:t>
            </a:r>
          </a:p>
        </p:txBody>
      </p:sp>
      <p:sp>
        <p:nvSpPr>
          <p:cNvPr id="17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110B718B-2321-CAA4-3A52-2BD616AC3146}"/>
              </a:ext>
            </a:extLst>
          </p:cNvPr>
          <p:cNvSpPr/>
          <p:nvPr/>
        </p:nvSpPr>
        <p:spPr>
          <a:xfrm>
            <a:off x="3188096" y="6298682"/>
            <a:ext cx="2767809" cy="3955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PT" sz="700" b="1" dirty="0">
                <a:solidFill>
                  <a:srgbClr val="333333"/>
                </a:solidFill>
                <a:latin typeface="+mj-lt"/>
              </a:rPr>
              <a:t>Legenda: TFG: </a:t>
            </a:r>
            <a:r>
              <a:rPr lang="pt-PT" sz="700" b="0" dirty="0">
                <a:solidFill>
                  <a:srgbClr val="333333"/>
                </a:solidFill>
                <a:latin typeface="+mj-lt"/>
              </a:rPr>
              <a:t>Taxa de Filtração Glomerular;</a:t>
            </a:r>
            <a:r>
              <a:rPr lang="pt-PT" sz="700" b="1" dirty="0">
                <a:solidFill>
                  <a:srgbClr val="333333"/>
                </a:solidFill>
                <a:latin typeface="+mj-lt"/>
              </a:rPr>
              <a:t> </a:t>
            </a:r>
            <a:r>
              <a:rPr lang="pt-PT" sz="700" b="1" dirty="0" err="1">
                <a:solidFill>
                  <a:srgbClr val="333333"/>
                </a:solidFill>
                <a:latin typeface="+mj-lt"/>
              </a:rPr>
              <a:t>TFGe</a:t>
            </a:r>
            <a:r>
              <a:rPr lang="pt-PT" sz="700" b="1" dirty="0">
                <a:solidFill>
                  <a:srgbClr val="333333"/>
                </a:solidFill>
                <a:latin typeface="+mj-lt"/>
              </a:rPr>
              <a:t>:</a:t>
            </a:r>
            <a:r>
              <a:rPr lang="pt-PT" sz="700" b="0" dirty="0">
                <a:solidFill>
                  <a:srgbClr val="333333"/>
                </a:solidFill>
                <a:latin typeface="+mj-lt"/>
              </a:rPr>
              <a:t> Taxa de Filtração Glomerular estimada; </a:t>
            </a:r>
            <a:r>
              <a:rPr lang="pt-PT" sz="700" b="1" dirty="0">
                <a:solidFill>
                  <a:srgbClr val="333333"/>
                </a:solidFill>
                <a:latin typeface="+mj-lt"/>
              </a:rPr>
              <a:t>RAC: </a:t>
            </a:r>
            <a:r>
              <a:rPr lang="pt-PT" sz="700" b="0" dirty="0">
                <a:solidFill>
                  <a:srgbClr val="333333"/>
                </a:solidFill>
                <a:latin typeface="+mj-lt"/>
              </a:rPr>
              <a:t>Rácio Albumina Creatinina</a:t>
            </a:r>
            <a:endParaRPr lang="pt-PT" sz="700" b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58185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Imagem 63" descr="Uma imagem com escuridão, preto, captura de ecrã, esguro&#10;&#10;Descrição gerada automaticamente">
            <a:extLst>
              <a:ext uri="{FF2B5EF4-FFF2-40B4-BE49-F238E27FC236}">
                <a16:creationId xmlns:a16="http://schemas.microsoft.com/office/drawing/2014/main" id="{B68476AF-D388-84DC-E1D4-2F6EAA391D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137" y="-685800"/>
            <a:ext cx="4699863" cy="42672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74345" y="507823"/>
            <a:ext cx="7753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800" b="1" spc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Doenças Glomerulares na Doença Renal Crónica</a:t>
            </a:r>
            <a:endParaRPr kumimoji="0" lang="en-AU" sz="2500" b="1" i="0" u="none" strike="noStrike" kern="1200" cap="none" spc="-15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j-lt"/>
              <a:ea typeface="+mn-ea"/>
              <a:cs typeface="Roboto Slab Regular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5AF43CEA-6E5D-303C-B843-394930481049}"/>
              </a:ext>
            </a:extLst>
          </p:cNvPr>
          <p:cNvSpPr/>
          <p:nvPr/>
        </p:nvSpPr>
        <p:spPr>
          <a:xfrm>
            <a:off x="0" y="-22687"/>
            <a:ext cx="9144000" cy="34378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" dist="25400" dir="5400000" algn="ctr" rotWithShape="0">
              <a:srgbClr val="000000">
                <a:alpha val="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4" name="Imagem 3" descr="Uma imagem com Tipo de letra, Gráficos, design gráfico, logótipo&#10;&#10;Descrição gerada automaticamente">
            <a:extLst>
              <a:ext uri="{FF2B5EF4-FFF2-40B4-BE49-F238E27FC236}">
                <a16:creationId xmlns:a16="http://schemas.microsoft.com/office/drawing/2014/main" id="{B45EF6C7-D587-6A45-2A0B-8A2473C374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58143"/>
            <a:ext cx="749479" cy="182124"/>
          </a:xfrm>
          <a:prstGeom prst="rect">
            <a:avLst/>
          </a:prstGeom>
        </p:spPr>
      </p:pic>
      <p:pic>
        <p:nvPicPr>
          <p:cNvPr id="12" name="Imagem 11" descr="Uma imagem com Gráficos, Tipo de letra, design gráfico, Magenta&#10;&#10;Descrição gerada automaticamente">
            <a:extLst>
              <a:ext uri="{FF2B5EF4-FFF2-40B4-BE49-F238E27FC236}">
                <a16:creationId xmlns:a16="http://schemas.microsoft.com/office/drawing/2014/main" id="{5B27527C-4A3A-F5B1-5754-BF1876BFA8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21" y="57031"/>
            <a:ext cx="1066799" cy="184348"/>
          </a:xfrm>
          <a:prstGeom prst="rect">
            <a:avLst/>
          </a:prstGeom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37407A45-FF2F-4B47-2168-34D4575289DD}"/>
              </a:ext>
            </a:extLst>
          </p:cNvPr>
          <p:cNvSpPr/>
          <p:nvPr/>
        </p:nvSpPr>
        <p:spPr>
          <a:xfrm>
            <a:off x="466115" y="1170801"/>
            <a:ext cx="775335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Tratamento das complicações da doença glomerular</a:t>
            </a:r>
            <a:endParaRPr kumimoji="0" lang="en-AU" sz="1000" b="1" i="0" u="none" strike="noStrike" kern="1200" cap="none" spc="-15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j-lt"/>
              <a:ea typeface="+mn-ea"/>
              <a:cs typeface="Roboto Slab Regular"/>
            </a:endParaRPr>
          </a:p>
        </p:txBody>
      </p:sp>
      <p:sp>
        <p:nvSpPr>
          <p:cNvPr id="9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7E8BF3F0-87D8-37D6-EAE5-7579D4B299AF}"/>
              </a:ext>
            </a:extLst>
          </p:cNvPr>
          <p:cNvSpPr/>
          <p:nvPr/>
        </p:nvSpPr>
        <p:spPr>
          <a:xfrm>
            <a:off x="474345" y="762000"/>
            <a:ext cx="8195310" cy="23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João Nobre; Gil Silva; Manuel Amoedo; Henrique Sousa</a:t>
            </a:r>
            <a:endParaRPr lang="pt-PT" sz="700" i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14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C66AD4E5-F96A-5023-2DBB-173727BB2B2A}"/>
              </a:ext>
            </a:extLst>
          </p:cNvPr>
          <p:cNvSpPr/>
          <p:nvPr/>
        </p:nvSpPr>
        <p:spPr>
          <a:xfrm>
            <a:off x="466115" y="4088890"/>
            <a:ext cx="8195310" cy="6260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No doente com glomerulonefrite (GN) com proteinúria &gt; 1 g/d, recomenda-se uma pressão arterial de 125/75 mmHg. Na maioria dos doentes adultos, o valor alvo da PAS é &lt; 120 mmHg utilizando a medição padronizada da pressão arterial no consultório, e nas crianças é ≤ percentil 50 para a idade, sexo e altura utilizando a medição ambulatória da pressão arterial.</a:t>
            </a:r>
            <a:endParaRPr lang="pt-PT" sz="800" i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15" name="Rectangle 6">
            <a:extLst>
              <a:ext uri="{FF2B5EF4-FFF2-40B4-BE49-F238E27FC236}">
                <a16:creationId xmlns:a16="http://schemas.microsoft.com/office/drawing/2014/main" id="{BB6D92D7-CAC7-3740-201B-74843F81634B}"/>
              </a:ext>
            </a:extLst>
          </p:cNvPr>
          <p:cNvSpPr/>
          <p:nvPr/>
        </p:nvSpPr>
        <p:spPr>
          <a:xfrm>
            <a:off x="466115" y="3844585"/>
            <a:ext cx="775335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1" dirty="0" err="1">
                <a:solidFill>
                  <a:srgbClr val="E8A83B"/>
                </a:solidFill>
                <a:latin typeface="Segoe UI" panose="020B0502040204020203" pitchFamily="34" charset="0"/>
              </a:rPr>
              <a:t>Hipertensão</a:t>
            </a:r>
            <a:endParaRPr kumimoji="0" lang="en-AU" sz="1000" b="1" i="0" u="none" strike="noStrike" kern="1200" cap="none" spc="-150" normalizeH="0" baseline="0" noProof="0" dirty="0">
              <a:ln>
                <a:noFill/>
              </a:ln>
              <a:solidFill>
                <a:srgbClr val="E9AD47"/>
              </a:solidFill>
              <a:effectLst/>
              <a:uLnTx/>
              <a:uFillTx/>
              <a:latin typeface="+mj-lt"/>
              <a:ea typeface="+mn-ea"/>
              <a:cs typeface="Roboto Slab Regular"/>
            </a:endParaRPr>
          </a:p>
        </p:txBody>
      </p:sp>
      <p:pic>
        <p:nvPicPr>
          <p:cNvPr id="11" name="Imagem 10" descr="Uma imagem com texto, captura de ecrã, Tipo de letra&#10;&#10;Descrição gerada automaticamente">
            <a:extLst>
              <a:ext uri="{FF2B5EF4-FFF2-40B4-BE49-F238E27FC236}">
                <a16:creationId xmlns:a16="http://schemas.microsoft.com/office/drawing/2014/main" id="{6C19BC50-5916-43E0-AC8E-45053797AAC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8900" y="1960545"/>
            <a:ext cx="3886200" cy="1431001"/>
          </a:xfrm>
          <a:prstGeom prst="rect">
            <a:avLst/>
          </a:prstGeom>
        </p:spPr>
      </p:pic>
      <p:sp>
        <p:nvSpPr>
          <p:cNvPr id="16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A7D9CAAF-F4E4-E854-4BFB-59EACB202840}"/>
              </a:ext>
            </a:extLst>
          </p:cNvPr>
          <p:cNvSpPr/>
          <p:nvPr/>
        </p:nvSpPr>
        <p:spPr>
          <a:xfrm>
            <a:off x="474345" y="1524000"/>
            <a:ext cx="8195310" cy="4388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PT" sz="800" b="1" dirty="0">
                <a:solidFill>
                  <a:srgbClr val="830051"/>
                </a:solidFill>
                <a:latin typeface="+mj-lt"/>
              </a:rPr>
              <a:t>Tabela 10.</a:t>
            </a:r>
          </a:p>
          <a:p>
            <a:pPr algn="ctr">
              <a:lnSpc>
                <a:spcPct val="150000"/>
              </a:lnSpc>
            </a:pPr>
            <a:r>
              <a:rPr lang="en-US" sz="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Tratamento</a:t>
            </a:r>
            <a:r>
              <a: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da </a:t>
            </a:r>
            <a:r>
              <a:rPr lang="en-US" sz="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Doença</a:t>
            </a:r>
            <a:r>
              <a: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Glomerular.</a:t>
            </a:r>
          </a:p>
        </p:txBody>
      </p:sp>
      <p:sp>
        <p:nvSpPr>
          <p:cNvPr id="18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016F9E4B-FD2D-D8F6-7FFF-76E5E30F6298}"/>
              </a:ext>
            </a:extLst>
          </p:cNvPr>
          <p:cNvSpPr/>
          <p:nvPr/>
        </p:nvSpPr>
        <p:spPr>
          <a:xfrm>
            <a:off x="466115" y="3376197"/>
            <a:ext cx="8195310" cy="4413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800" dirty="0">
                <a:solidFill>
                  <a:srgbClr val="333333"/>
                </a:solidFill>
                <a:latin typeface="+mj-lt"/>
              </a:rPr>
              <a:t>As doenças glomerulares exigem diagnóstico para poder ser feito um tratamento dirigido à doença, já que a maioria tem tratamentos específicos consoante a patologia e o tipo de apresentação.</a:t>
            </a:r>
            <a:endParaRPr lang="pt-PT" sz="800" i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21" name="Rectangle 6">
            <a:extLst>
              <a:ext uri="{FF2B5EF4-FFF2-40B4-BE49-F238E27FC236}">
                <a16:creationId xmlns:a16="http://schemas.microsoft.com/office/drawing/2014/main" id="{B83415AA-B7D2-8B5F-B402-FF6B6580CC9A}"/>
              </a:ext>
            </a:extLst>
          </p:cNvPr>
          <p:cNvSpPr/>
          <p:nvPr/>
        </p:nvSpPr>
        <p:spPr>
          <a:xfrm>
            <a:off x="466115" y="4842388"/>
            <a:ext cx="775335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1" dirty="0" err="1">
                <a:solidFill>
                  <a:srgbClr val="E8A83B"/>
                </a:solidFill>
                <a:latin typeface="+mj-lt"/>
              </a:rPr>
              <a:t>Redução</a:t>
            </a:r>
            <a:r>
              <a:rPr lang="en-US" sz="1000" b="1" dirty="0">
                <a:solidFill>
                  <a:srgbClr val="E8A83B"/>
                </a:solidFill>
                <a:latin typeface="+mj-lt"/>
              </a:rPr>
              <a:t> da </a:t>
            </a:r>
            <a:r>
              <a:rPr lang="en-US" sz="1000" b="1" dirty="0" err="1">
                <a:solidFill>
                  <a:srgbClr val="E8A83B"/>
                </a:solidFill>
                <a:latin typeface="+mj-lt"/>
              </a:rPr>
              <a:t>proteinúria</a:t>
            </a:r>
            <a:endParaRPr kumimoji="0" lang="en-AU" sz="1000" b="1" i="0" u="none" strike="noStrike" kern="1200" cap="none" spc="-15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j-lt"/>
              <a:ea typeface="+mn-ea"/>
              <a:cs typeface="Roboto Slab Regular"/>
            </a:endParaRPr>
          </a:p>
        </p:txBody>
      </p:sp>
      <p:sp>
        <p:nvSpPr>
          <p:cNvPr id="22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77C12F82-5503-5499-D5D4-2842F2979CE4}"/>
              </a:ext>
            </a:extLst>
          </p:cNvPr>
          <p:cNvSpPr/>
          <p:nvPr/>
        </p:nvSpPr>
        <p:spPr>
          <a:xfrm>
            <a:off x="466115" y="5088609"/>
            <a:ext cx="8195310" cy="13621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redução da proteinúria reflete o controlo da doença primária, a redução da hipertensão glomerular e da lesão </a:t>
            </a:r>
            <a:r>
              <a:rPr lang="pt-PT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podocitária</a:t>
            </a: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um fator importante na formação da cicatriz glomerular. O valor alvo de proteinúria é variável e específico da doença em adultos com GN, geralmente &lt; 1 g/d.</a:t>
            </a:r>
          </a:p>
          <a:p>
            <a:pPr>
              <a:lnSpc>
                <a:spcPct val="150000"/>
              </a:lnSpc>
            </a:pPr>
            <a:endParaRPr lang="pt-PT" sz="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Os agentes </a:t>
            </a:r>
            <a:r>
              <a:rPr lang="pt-PT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antiproteinúricos</a:t>
            </a: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de escolha são IECA ou ARA, que podem reduzir a proteinúria em até 40%-50% de forma dose-dependente. Os IECA e/ou ARA diminuem a TFG e podem aumentar a creatinina sérica em 10%-20%, mesmo em </a:t>
            </a:r>
            <a:r>
              <a:rPr lang="pt-PT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monoterapia</a:t>
            </a: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</a:p>
          <a:p>
            <a:pPr>
              <a:lnSpc>
                <a:spcPct val="150000"/>
              </a:lnSpc>
            </a:pPr>
            <a:endParaRPr lang="pt-PT" sz="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Os iSGLT2 podem também constituir uma opção terapêutica na gestão da proteinúria; assim como os antagonistas dos recetores de </a:t>
            </a:r>
            <a:r>
              <a:rPr lang="pt-PT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mineralocorticoides</a:t>
            </a: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pt-PT" sz="800" i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1808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Imagem 63" descr="Uma imagem com escuridão, preto, captura de ecrã, esguro&#10;&#10;Descrição gerada automaticamente">
            <a:extLst>
              <a:ext uri="{FF2B5EF4-FFF2-40B4-BE49-F238E27FC236}">
                <a16:creationId xmlns:a16="http://schemas.microsoft.com/office/drawing/2014/main" id="{B68476AF-D388-84DC-E1D4-2F6EAA391D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137" y="-685800"/>
            <a:ext cx="4699863" cy="42672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74345" y="507823"/>
            <a:ext cx="7753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800" b="1" spc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Doenças Glomerulares na Doença Renal Crónica</a:t>
            </a:r>
            <a:endParaRPr kumimoji="0" lang="en-AU" sz="2500" b="1" i="0" u="none" strike="noStrike" kern="1200" cap="none" spc="-15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j-lt"/>
              <a:ea typeface="+mn-ea"/>
              <a:cs typeface="Roboto Slab Regular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5AF43CEA-6E5D-303C-B843-394930481049}"/>
              </a:ext>
            </a:extLst>
          </p:cNvPr>
          <p:cNvSpPr/>
          <p:nvPr/>
        </p:nvSpPr>
        <p:spPr>
          <a:xfrm>
            <a:off x="0" y="-22687"/>
            <a:ext cx="9144000" cy="34378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" dist="25400" dir="5400000" algn="ctr" rotWithShape="0">
              <a:srgbClr val="000000">
                <a:alpha val="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4" name="Imagem 3" descr="Uma imagem com Tipo de letra, Gráficos, design gráfico, logótipo&#10;&#10;Descrição gerada automaticamente">
            <a:extLst>
              <a:ext uri="{FF2B5EF4-FFF2-40B4-BE49-F238E27FC236}">
                <a16:creationId xmlns:a16="http://schemas.microsoft.com/office/drawing/2014/main" id="{B45EF6C7-D587-6A45-2A0B-8A2473C374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58143"/>
            <a:ext cx="749479" cy="182124"/>
          </a:xfrm>
          <a:prstGeom prst="rect">
            <a:avLst/>
          </a:prstGeom>
        </p:spPr>
      </p:pic>
      <p:pic>
        <p:nvPicPr>
          <p:cNvPr id="12" name="Imagem 11" descr="Uma imagem com Gráficos, Tipo de letra, design gráfico, Magenta&#10;&#10;Descrição gerada automaticamente">
            <a:extLst>
              <a:ext uri="{FF2B5EF4-FFF2-40B4-BE49-F238E27FC236}">
                <a16:creationId xmlns:a16="http://schemas.microsoft.com/office/drawing/2014/main" id="{5B27527C-4A3A-F5B1-5754-BF1876BFA8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21" y="57031"/>
            <a:ext cx="1066799" cy="184348"/>
          </a:xfrm>
          <a:prstGeom prst="rect">
            <a:avLst/>
          </a:prstGeom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37407A45-FF2F-4B47-2168-34D4575289DD}"/>
              </a:ext>
            </a:extLst>
          </p:cNvPr>
          <p:cNvSpPr/>
          <p:nvPr/>
        </p:nvSpPr>
        <p:spPr>
          <a:xfrm>
            <a:off x="475363" y="972979"/>
            <a:ext cx="775335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1" dirty="0" err="1">
                <a:solidFill>
                  <a:srgbClr val="E8A83B"/>
                </a:solidFill>
                <a:latin typeface="Segoe UI" panose="020B0502040204020203" pitchFamily="34" charset="0"/>
              </a:rPr>
              <a:t>Dislipidemia</a:t>
            </a:r>
            <a:endParaRPr kumimoji="0" lang="en-AU" sz="1000" b="1" i="0" u="none" strike="noStrike" kern="1200" cap="none" spc="-15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j-lt"/>
              <a:ea typeface="+mn-ea"/>
              <a:cs typeface="Roboto Slab Regular"/>
            </a:endParaRPr>
          </a:p>
        </p:txBody>
      </p:sp>
      <p:sp>
        <p:nvSpPr>
          <p:cNvPr id="9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7E8BF3F0-87D8-37D6-EAE5-7579D4B299AF}"/>
              </a:ext>
            </a:extLst>
          </p:cNvPr>
          <p:cNvSpPr/>
          <p:nvPr/>
        </p:nvSpPr>
        <p:spPr>
          <a:xfrm>
            <a:off x="474345" y="762000"/>
            <a:ext cx="8195310" cy="23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João Nobre; Gil Silva; Manuel Amoedo; Henrique Sousa</a:t>
            </a:r>
            <a:endParaRPr lang="pt-PT" sz="700" i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3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B4650790-7D1F-1B2C-F178-80EE827CB398}"/>
              </a:ext>
            </a:extLst>
          </p:cNvPr>
          <p:cNvSpPr/>
          <p:nvPr/>
        </p:nvSpPr>
        <p:spPr>
          <a:xfrm>
            <a:off x="474345" y="1160621"/>
            <a:ext cx="8195310" cy="6235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Todos os doentes com </a:t>
            </a:r>
            <a:r>
              <a:rPr lang="pt-PT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hiperlipidemia</a:t>
            </a: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 doença glomerular devem fazer modificações no estilo de vida (adotar uma dieta saudável, aumentar a atividade física e cessação tabágica). As </a:t>
            </a:r>
            <a:r>
              <a:rPr lang="pt-PT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estatinas</a:t>
            </a: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são a terapêutica de primeira linha, são bem toleradas e eficazes, e alguns dados sugerem que a </a:t>
            </a:r>
            <a:r>
              <a:rPr lang="pt-PT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atorvastatina</a:t>
            </a: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pode reduzir a albuminúria. Os dados disponíveis sobre outros </a:t>
            </a:r>
            <a:r>
              <a:rPr lang="pt-PT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hipolipemiantes</a:t>
            </a: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são extremamente limitados e precisam ser estudados na população GN.</a:t>
            </a:r>
            <a:endParaRPr lang="pt-PT" sz="800" i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725B518C-4D04-AC87-6C66-1FCE9E3C5D50}"/>
              </a:ext>
            </a:extLst>
          </p:cNvPr>
          <p:cNvSpPr/>
          <p:nvPr/>
        </p:nvSpPr>
        <p:spPr>
          <a:xfrm>
            <a:off x="469721" y="2009504"/>
            <a:ext cx="8195310" cy="2839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800" dirty="0">
                <a:solidFill>
                  <a:srgbClr val="333333"/>
                </a:solidFill>
              </a:rPr>
              <a:t>O risco de eventos trombóticos arteriais ou venosos na síndrome nefrótica, tanto em crianças como em adultos, é mais elevado do que na população em geral, especialmente nos primeiros 6 meses após o diagnóstico. A trombose venosa profunda e a trombose venosa renal são as mais comuns e os eventos diferem em frequência de acordo com a histopatologia subjacente. A embolia pulmonar é relativamente comum e pode ocorrer sem sintomas.</a:t>
            </a:r>
          </a:p>
          <a:p>
            <a:pPr>
              <a:lnSpc>
                <a:spcPct val="150000"/>
              </a:lnSpc>
            </a:pPr>
            <a:endParaRPr lang="pt-PT" sz="800" dirty="0">
              <a:solidFill>
                <a:srgbClr val="333333"/>
              </a:solidFill>
            </a:endParaRPr>
          </a:p>
          <a:p>
            <a:pPr>
              <a:lnSpc>
                <a:spcPct val="150000"/>
              </a:lnSpc>
            </a:pPr>
            <a:r>
              <a:rPr lang="pt-PT" sz="800" dirty="0">
                <a:solidFill>
                  <a:srgbClr val="333333"/>
                </a:solidFill>
              </a:rPr>
              <a:t>A </a:t>
            </a:r>
            <a:r>
              <a:rPr lang="pt-PT" sz="800" dirty="0" err="1">
                <a:solidFill>
                  <a:srgbClr val="333333"/>
                </a:solidFill>
              </a:rPr>
              <a:t>anticoagulação</a:t>
            </a:r>
            <a:r>
              <a:rPr lang="pt-PT" sz="800" dirty="0">
                <a:solidFill>
                  <a:srgbClr val="333333"/>
                </a:solidFill>
              </a:rPr>
              <a:t> profilática deve ser considerada em doente com síndrome nefrótica quando a albumina sérica &lt; 20-25 g/l e qualquer uma das seguintes caraterísticas: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800" dirty="0" err="1">
                <a:solidFill>
                  <a:srgbClr val="333333"/>
                </a:solidFill>
              </a:rPr>
              <a:t>proteinúria</a:t>
            </a:r>
            <a:r>
              <a:rPr lang="en-US" sz="800" dirty="0">
                <a:solidFill>
                  <a:srgbClr val="333333"/>
                </a:solidFill>
              </a:rPr>
              <a:t> &gt; 10 g/d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800" dirty="0" err="1">
                <a:solidFill>
                  <a:srgbClr val="333333"/>
                </a:solidFill>
              </a:rPr>
              <a:t>índice</a:t>
            </a:r>
            <a:r>
              <a:rPr lang="en-US" sz="800" dirty="0">
                <a:solidFill>
                  <a:srgbClr val="333333"/>
                </a:solidFill>
              </a:rPr>
              <a:t> de </a:t>
            </a:r>
            <a:r>
              <a:rPr lang="en-US" sz="800" dirty="0" err="1">
                <a:solidFill>
                  <a:srgbClr val="333333"/>
                </a:solidFill>
              </a:rPr>
              <a:t>massa</a:t>
            </a:r>
            <a:r>
              <a:rPr lang="en-US" sz="800" dirty="0">
                <a:solidFill>
                  <a:srgbClr val="333333"/>
                </a:solidFill>
              </a:rPr>
              <a:t> corporal &gt; 35 kg/m</a:t>
            </a:r>
            <a:r>
              <a:rPr lang="en-US" sz="800" baseline="30000" dirty="0">
                <a:solidFill>
                  <a:srgbClr val="333333"/>
                </a:solidFill>
              </a:rPr>
              <a:t>2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800" baseline="0" dirty="0" err="1">
                <a:solidFill>
                  <a:srgbClr val="333333"/>
                </a:solidFill>
              </a:rPr>
              <a:t>predisposição</a:t>
            </a:r>
            <a:r>
              <a:rPr lang="en-US" sz="800" baseline="0" dirty="0">
                <a:solidFill>
                  <a:srgbClr val="333333"/>
                </a:solidFill>
              </a:rPr>
              <a:t> </a:t>
            </a:r>
            <a:r>
              <a:rPr lang="en-US" sz="800" baseline="0" dirty="0" err="1">
                <a:solidFill>
                  <a:srgbClr val="333333"/>
                </a:solidFill>
              </a:rPr>
              <a:t>genética</a:t>
            </a:r>
            <a:r>
              <a:rPr lang="en-US" sz="800" baseline="0" dirty="0">
                <a:solidFill>
                  <a:srgbClr val="333333"/>
                </a:solidFill>
              </a:rPr>
              <a:t> para </a:t>
            </a:r>
            <a:r>
              <a:rPr lang="en-US" sz="800" baseline="0" dirty="0" err="1">
                <a:solidFill>
                  <a:srgbClr val="333333"/>
                </a:solidFill>
              </a:rPr>
              <a:t>tromboembolismo</a:t>
            </a:r>
            <a:endParaRPr lang="en-US" sz="800" baseline="0" dirty="0">
              <a:solidFill>
                <a:srgbClr val="333333"/>
              </a:solidFill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800" baseline="0" dirty="0">
                <a:solidFill>
                  <a:srgbClr val="333333"/>
                </a:solidFill>
              </a:rPr>
              <a:t>IC classe III ou IV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PT" sz="800" baseline="0" dirty="0">
                <a:solidFill>
                  <a:srgbClr val="333333"/>
                </a:solidFill>
              </a:rPr>
              <a:t>cirurgia ortopédica ou abdominal recente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800" baseline="0" dirty="0" err="1">
                <a:solidFill>
                  <a:srgbClr val="333333"/>
                </a:solidFill>
              </a:rPr>
              <a:t>imobilização</a:t>
            </a:r>
            <a:r>
              <a:rPr lang="en-US" sz="800" baseline="0" dirty="0">
                <a:solidFill>
                  <a:srgbClr val="333333"/>
                </a:solidFill>
              </a:rPr>
              <a:t> </a:t>
            </a:r>
            <a:r>
              <a:rPr lang="en-US" sz="800" baseline="0" dirty="0" err="1">
                <a:solidFill>
                  <a:srgbClr val="333333"/>
                </a:solidFill>
              </a:rPr>
              <a:t>prolongada</a:t>
            </a:r>
            <a:endParaRPr lang="en-US" sz="800" baseline="0" dirty="0">
              <a:solidFill>
                <a:srgbClr val="333333"/>
              </a:solidFill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800" baseline="0" dirty="0">
              <a:solidFill>
                <a:srgbClr val="333333"/>
              </a:solidFill>
            </a:endParaRPr>
          </a:p>
          <a:p>
            <a:pPr>
              <a:lnSpc>
                <a:spcPct val="150000"/>
              </a:lnSpc>
            </a:pPr>
            <a:r>
              <a:rPr lang="pt-PT" sz="800" baseline="0" dirty="0">
                <a:solidFill>
                  <a:srgbClr val="333333"/>
                </a:solidFill>
              </a:rPr>
              <a:t>A profilaxia e o tratamento de eventos </a:t>
            </a:r>
            <a:r>
              <a:rPr lang="pt-PT" sz="800" baseline="0" dirty="0" err="1">
                <a:solidFill>
                  <a:srgbClr val="333333"/>
                </a:solidFill>
              </a:rPr>
              <a:t>tromboembólicos</a:t>
            </a:r>
            <a:r>
              <a:rPr lang="pt-PT" sz="800" baseline="0" dirty="0">
                <a:solidFill>
                  <a:srgbClr val="333333"/>
                </a:solidFill>
              </a:rPr>
              <a:t> venosos ou arteriais no contexto da síndrome nefrótica podem ser efetuados com heparina ou seus derivados e/ou agentes </a:t>
            </a:r>
            <a:r>
              <a:rPr lang="pt-PT" sz="800" baseline="0" dirty="0" err="1">
                <a:solidFill>
                  <a:srgbClr val="333333"/>
                </a:solidFill>
              </a:rPr>
              <a:t>cumarínicos</a:t>
            </a:r>
            <a:r>
              <a:rPr lang="pt-PT" sz="800" baseline="0" dirty="0">
                <a:solidFill>
                  <a:srgbClr val="333333"/>
                </a:solidFill>
              </a:rPr>
              <a:t> (antagonistas da vitamina K ou </a:t>
            </a:r>
            <a:r>
              <a:rPr lang="pt-PT" sz="800" baseline="0" dirty="0" err="1">
                <a:solidFill>
                  <a:srgbClr val="333333"/>
                </a:solidFill>
              </a:rPr>
              <a:t>varfarina</a:t>
            </a:r>
            <a:r>
              <a:rPr lang="pt-PT" sz="800" baseline="0" dirty="0">
                <a:solidFill>
                  <a:srgbClr val="333333"/>
                </a:solidFill>
              </a:rPr>
              <a:t>). Os anticoagulantes orais </a:t>
            </a:r>
            <a:r>
              <a:rPr lang="pt-PT" sz="800" baseline="0" dirty="0" err="1">
                <a:solidFill>
                  <a:srgbClr val="333333"/>
                </a:solidFill>
              </a:rPr>
              <a:t>directos</a:t>
            </a:r>
            <a:r>
              <a:rPr lang="pt-PT" sz="800" baseline="0" dirty="0">
                <a:solidFill>
                  <a:srgbClr val="333333"/>
                </a:solidFill>
              </a:rPr>
              <a:t> (DOAC) para a profilaxia ou tratamento da trombose ainda não foram sistematicamente estudados em doentes nefróticos.</a:t>
            </a:r>
            <a:endParaRPr lang="pt-PT" sz="800" i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26BDADF-E247-5DB7-90C7-18AB96F74E9E}"/>
              </a:ext>
            </a:extLst>
          </p:cNvPr>
          <p:cNvSpPr/>
          <p:nvPr/>
        </p:nvSpPr>
        <p:spPr>
          <a:xfrm>
            <a:off x="466115" y="1811179"/>
            <a:ext cx="775335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1" dirty="0" err="1">
                <a:solidFill>
                  <a:srgbClr val="E8A83B"/>
                </a:solidFill>
                <a:latin typeface="+mj-lt"/>
              </a:rPr>
              <a:t>Hipercoagulabilidade</a:t>
            </a:r>
            <a:endParaRPr kumimoji="0" lang="en-AU" sz="1000" b="1" i="0" u="none" strike="noStrike" kern="1200" cap="none" spc="-150" normalizeH="0" baseline="0" noProof="0" dirty="0">
              <a:ln>
                <a:noFill/>
              </a:ln>
              <a:solidFill>
                <a:srgbClr val="E9AD47"/>
              </a:solidFill>
              <a:effectLst/>
              <a:uLnTx/>
              <a:uFillTx/>
              <a:latin typeface="+mj-lt"/>
              <a:ea typeface="+mn-ea"/>
              <a:cs typeface="Roboto Slab Regular"/>
            </a:endParaRPr>
          </a:p>
        </p:txBody>
      </p:sp>
      <p:sp>
        <p:nvSpPr>
          <p:cNvPr id="10" name="Rectangle 6">
            <a:extLst>
              <a:ext uri="{FF2B5EF4-FFF2-40B4-BE49-F238E27FC236}">
                <a16:creationId xmlns:a16="http://schemas.microsoft.com/office/drawing/2014/main" id="{34AFF048-E265-7152-4EEC-DC40AAB73E95}"/>
              </a:ext>
            </a:extLst>
          </p:cNvPr>
          <p:cNvSpPr/>
          <p:nvPr/>
        </p:nvSpPr>
        <p:spPr>
          <a:xfrm>
            <a:off x="475363" y="4859179"/>
            <a:ext cx="775335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1" dirty="0" err="1">
                <a:solidFill>
                  <a:srgbClr val="E8A83B"/>
                </a:solidFill>
                <a:latin typeface="Segoe UI" panose="020B0502040204020203" pitchFamily="34" charset="0"/>
              </a:rPr>
              <a:t>Risco</a:t>
            </a:r>
            <a:r>
              <a:rPr lang="en-US" sz="1000" b="1" dirty="0">
                <a:solidFill>
                  <a:srgbClr val="E8A83B"/>
                </a:solidFill>
                <a:latin typeface="Segoe UI" panose="020B0502040204020203" pitchFamily="34" charset="0"/>
              </a:rPr>
              <a:t> de </a:t>
            </a:r>
            <a:r>
              <a:rPr lang="en-US" sz="1000" b="1" dirty="0" err="1">
                <a:solidFill>
                  <a:srgbClr val="E8A83B"/>
                </a:solidFill>
                <a:latin typeface="Segoe UI" panose="020B0502040204020203" pitchFamily="34" charset="0"/>
              </a:rPr>
              <a:t>infeção</a:t>
            </a:r>
            <a:endParaRPr kumimoji="0" lang="en-AU" sz="1000" b="1" i="0" u="none" strike="noStrike" kern="1200" cap="none" spc="-15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j-lt"/>
              <a:ea typeface="+mn-ea"/>
              <a:cs typeface="Roboto Slab Regular"/>
            </a:endParaRPr>
          </a:p>
        </p:txBody>
      </p:sp>
      <p:sp>
        <p:nvSpPr>
          <p:cNvPr id="13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D01E655E-EF38-F4F4-A68F-9F1DD0269B44}"/>
              </a:ext>
            </a:extLst>
          </p:cNvPr>
          <p:cNvSpPr/>
          <p:nvPr/>
        </p:nvSpPr>
        <p:spPr>
          <a:xfrm>
            <a:off x="474345" y="5046821"/>
            <a:ext cx="8195310" cy="17315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Os doentes com doença glomerular que tomam imunossupressores correm um risco acrescido de contrair infeções. A tuberculose latente e a infeção por </a:t>
            </a:r>
            <a:r>
              <a:rPr lang="pt-PT" sz="8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Strongyloides</a:t>
            </a:r>
            <a:r>
              <a:rPr lang="pt-PT" sz="8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pt-PT" sz="8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stercoralis</a:t>
            </a:r>
            <a:r>
              <a:rPr lang="pt-PT" sz="800" i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devem ser rastreadas e tratadas em indivíduos de risco antes da imunossupressão. Tanto os adultos como as crianças correm um risco acrescido de infeção pneumocócica invasiva e devem ser vacinados contra o pneumococo e contra a gripe anualmente, tal como os familiares próximos. </a:t>
            </a:r>
          </a:p>
          <a:p>
            <a:pPr>
              <a:lnSpc>
                <a:spcPct val="150000"/>
              </a:lnSpc>
            </a:pPr>
            <a:endParaRPr lang="pt-PT" sz="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pt-PT" sz="800" i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exposição à varicela pode ser fatal, especialmente em crianças. Em caso de exposição, deve ser administrado tratamento com imunoglobulina contra o herpes </a:t>
            </a:r>
            <a:r>
              <a:rPr lang="pt-PT" sz="800" i="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zoster</a:t>
            </a:r>
            <a:r>
              <a:rPr lang="pt-PT" sz="800" i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 iniciada terapêutica antiviral com aciclovir ou </a:t>
            </a:r>
            <a:r>
              <a:rPr lang="pt-PT" sz="800" i="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valaciclovir</a:t>
            </a:r>
            <a:r>
              <a:rPr lang="pt-PT" sz="800" i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aos primeiros sinais de lesões de varicela. A prevenção do herpes </a:t>
            </a:r>
            <a:r>
              <a:rPr lang="pt-PT" sz="800" i="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zoster</a:t>
            </a:r>
            <a:r>
              <a:rPr lang="pt-PT" sz="800" i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também é recomendada através da vacinação. </a:t>
            </a:r>
            <a:endParaRPr lang="pt-PT" sz="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pt-PT" sz="800" i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utilização profilática de </a:t>
            </a:r>
            <a:r>
              <a:rPr lang="pt-PT" sz="800" i="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trimetoprim-sulfametoxazol</a:t>
            </a:r>
            <a:r>
              <a:rPr lang="pt-PT" sz="800" i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deve ser considerada em doentes a receber doses elevadas de </a:t>
            </a:r>
            <a:r>
              <a:rPr lang="pt-PT" sz="800" i="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corticoterapia</a:t>
            </a:r>
            <a:r>
              <a:rPr lang="pt-PT" sz="800" i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ou outros agentes imunossupressores, para prevenir a pneumocistose.</a:t>
            </a:r>
          </a:p>
        </p:txBody>
      </p:sp>
    </p:spTree>
    <p:extLst>
      <p:ext uri="{BB962C8B-B14F-4D97-AF65-F5344CB8AC3E}">
        <p14:creationId xmlns:p14="http://schemas.microsoft.com/office/powerpoint/2010/main" val="2481667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Imagem 63" descr="Uma imagem com escuridão, preto, captura de ecrã, esguro&#10;&#10;Descrição gerada automaticamente">
            <a:extLst>
              <a:ext uri="{FF2B5EF4-FFF2-40B4-BE49-F238E27FC236}">
                <a16:creationId xmlns:a16="http://schemas.microsoft.com/office/drawing/2014/main" id="{B68476AF-D388-84DC-E1D4-2F6EAA391D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137" y="-685800"/>
            <a:ext cx="4699863" cy="42672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74345" y="507823"/>
            <a:ext cx="7753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800" b="1" spc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Doenças Glomerulares na Doença Renal Crónica</a:t>
            </a:r>
            <a:endParaRPr kumimoji="0" lang="en-AU" sz="2500" b="1" i="0" u="none" strike="noStrike" kern="1200" cap="none" spc="-15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j-lt"/>
              <a:ea typeface="+mn-ea"/>
              <a:cs typeface="Roboto Slab Regular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5AF43CEA-6E5D-303C-B843-394930481049}"/>
              </a:ext>
            </a:extLst>
          </p:cNvPr>
          <p:cNvSpPr/>
          <p:nvPr/>
        </p:nvSpPr>
        <p:spPr>
          <a:xfrm>
            <a:off x="0" y="-22687"/>
            <a:ext cx="9144000" cy="34378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" dist="25400" dir="5400000" algn="ctr" rotWithShape="0">
              <a:srgbClr val="000000">
                <a:alpha val="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4" name="Imagem 3" descr="Uma imagem com Tipo de letra, Gráficos, design gráfico, logótipo&#10;&#10;Descrição gerada automaticamente">
            <a:extLst>
              <a:ext uri="{FF2B5EF4-FFF2-40B4-BE49-F238E27FC236}">
                <a16:creationId xmlns:a16="http://schemas.microsoft.com/office/drawing/2014/main" id="{B45EF6C7-D587-6A45-2A0B-8A2473C374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58143"/>
            <a:ext cx="749479" cy="182124"/>
          </a:xfrm>
          <a:prstGeom prst="rect">
            <a:avLst/>
          </a:prstGeom>
        </p:spPr>
      </p:pic>
      <p:pic>
        <p:nvPicPr>
          <p:cNvPr id="12" name="Imagem 11" descr="Uma imagem com Gráficos, Tipo de letra, design gráfico, Magenta&#10;&#10;Descrição gerada automaticamente">
            <a:extLst>
              <a:ext uri="{FF2B5EF4-FFF2-40B4-BE49-F238E27FC236}">
                <a16:creationId xmlns:a16="http://schemas.microsoft.com/office/drawing/2014/main" id="{5B27527C-4A3A-F5B1-5754-BF1876BFA8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21" y="57031"/>
            <a:ext cx="1066799" cy="184348"/>
          </a:xfrm>
          <a:prstGeom prst="rect">
            <a:avLst/>
          </a:prstGeom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37407A45-FF2F-4B47-2168-34D4575289DD}"/>
              </a:ext>
            </a:extLst>
          </p:cNvPr>
          <p:cNvSpPr/>
          <p:nvPr/>
        </p:nvSpPr>
        <p:spPr>
          <a:xfrm>
            <a:off x="475363" y="1170801"/>
            <a:ext cx="775335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Controlo Dietético</a:t>
            </a:r>
            <a:endParaRPr kumimoji="0" lang="en-AU" sz="1000" b="1" i="0" u="none" strike="noStrike" kern="1200" cap="none" spc="-15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j-lt"/>
              <a:ea typeface="+mn-ea"/>
              <a:cs typeface="Roboto Slab Regular"/>
            </a:endParaRPr>
          </a:p>
        </p:txBody>
      </p:sp>
      <p:sp>
        <p:nvSpPr>
          <p:cNvPr id="9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7E8BF3F0-87D8-37D6-EAE5-7579D4B299AF}"/>
              </a:ext>
            </a:extLst>
          </p:cNvPr>
          <p:cNvSpPr/>
          <p:nvPr/>
        </p:nvSpPr>
        <p:spPr>
          <a:xfrm>
            <a:off x="474345" y="762000"/>
            <a:ext cx="8195310" cy="23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João Nobre; Gil Silva; Manuel Amoedo; Henrique Sousa</a:t>
            </a:r>
            <a:endParaRPr lang="pt-PT" sz="700" i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3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B4650790-7D1F-1B2C-F178-80EE827CB398}"/>
              </a:ext>
            </a:extLst>
          </p:cNvPr>
          <p:cNvSpPr/>
          <p:nvPr/>
        </p:nvSpPr>
        <p:spPr>
          <a:xfrm>
            <a:off x="474345" y="1542362"/>
            <a:ext cx="8195310" cy="13621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800" dirty="0">
                <a:solidFill>
                  <a:srgbClr val="333333"/>
                </a:solidFill>
              </a:rPr>
              <a:t>Na dieta, a ingestão de sódio deve ser &lt; 2 g/d (&lt;90 </a:t>
            </a:r>
            <a:r>
              <a:rPr lang="pt-PT" sz="800" dirty="0" err="1">
                <a:solidFill>
                  <a:srgbClr val="333333"/>
                </a:solidFill>
              </a:rPr>
              <a:t>mmol</a:t>
            </a:r>
            <a:r>
              <a:rPr lang="pt-PT" sz="800" dirty="0">
                <a:solidFill>
                  <a:srgbClr val="333333"/>
                </a:solidFill>
              </a:rPr>
              <a:t>/d), fundamental para o controlo da pressão arterial e do edema, principalmente no doente nefrótico, e para melhorar a excreção urinária de proteínas.</a:t>
            </a:r>
          </a:p>
          <a:p>
            <a:pPr>
              <a:lnSpc>
                <a:spcPct val="150000"/>
              </a:lnSpc>
            </a:pPr>
            <a:endParaRPr lang="pt-PT" sz="800" dirty="0">
              <a:solidFill>
                <a:srgbClr val="333333"/>
              </a:solidFill>
            </a:endParaRPr>
          </a:p>
          <a:p>
            <a:pPr>
              <a:lnSpc>
                <a:spcPct val="150000"/>
              </a:lnSpc>
            </a:pPr>
            <a:r>
              <a:rPr lang="pt-PT" sz="800" dirty="0">
                <a:solidFill>
                  <a:srgbClr val="333333"/>
                </a:solidFill>
              </a:rPr>
              <a:t>Deve ser assegurada uma ingestão adequada de proteínas (0,8-1,0 g/kg por dia) na dieta do doente com proteinúria, bem como uma elevada ingestão de hidratos de carbono (35 kcal/kg de peso corporal ideal, exceto se for obeso). Os doentes com TFG &lt; 60 ml/min/1,73 m</a:t>
            </a:r>
            <a:r>
              <a:rPr lang="pt-PT" sz="800" baseline="30000" dirty="0">
                <a:solidFill>
                  <a:srgbClr val="333333"/>
                </a:solidFill>
              </a:rPr>
              <a:t>2</a:t>
            </a:r>
            <a:r>
              <a:rPr lang="pt-PT" sz="800" baseline="0" dirty="0">
                <a:solidFill>
                  <a:srgbClr val="333333"/>
                </a:solidFill>
              </a:rPr>
              <a:t> e índice de massa corporal elevado devem reduzir o peso e adotar uma dieta mais restritiva (30-35 kcal/kg/d) para evitar complicações cardiovasculares e renais. O consumo de ácidos gordos deve ser limitado a &lt;30% do total de calorias e as gorduras saturadas a &lt;10%.</a:t>
            </a:r>
            <a:endParaRPr lang="pt-PT" sz="800" i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37407A45-FF2F-4B47-2168-34D4575289DD}"/>
              </a:ext>
            </a:extLst>
          </p:cNvPr>
          <p:cNvSpPr/>
          <p:nvPr/>
        </p:nvSpPr>
        <p:spPr>
          <a:xfrm>
            <a:off x="475363" y="3164955"/>
            <a:ext cx="775335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Saúde reprodutiva e gravidez</a:t>
            </a:r>
            <a:endParaRPr kumimoji="0" lang="en-AU" sz="1000" b="1" i="0" u="none" strike="noStrike" kern="1200" cap="none" spc="-15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j-lt"/>
              <a:ea typeface="+mn-ea"/>
              <a:cs typeface="Roboto Slab Regular"/>
            </a:endParaRPr>
          </a:p>
        </p:txBody>
      </p:sp>
      <p:sp>
        <p:nvSpPr>
          <p:cNvPr id="6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B4650790-7D1F-1B2C-F178-80EE827CB398}"/>
              </a:ext>
            </a:extLst>
          </p:cNvPr>
          <p:cNvSpPr/>
          <p:nvPr/>
        </p:nvSpPr>
        <p:spPr>
          <a:xfrm>
            <a:off x="474345" y="3536516"/>
            <a:ext cx="8195310" cy="9928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800" dirty="0">
                <a:solidFill>
                  <a:srgbClr val="333333"/>
                </a:solidFill>
              </a:rPr>
              <a:t>A contraceção em doentes com doença glomerular é um tópico relevante, uma vez que muitas terapêuticas na GN são potencialmente teratogénicas ou </a:t>
            </a:r>
            <a:r>
              <a:rPr lang="pt-PT" sz="800" dirty="0" err="1">
                <a:solidFill>
                  <a:srgbClr val="333333"/>
                </a:solidFill>
              </a:rPr>
              <a:t>embriotóxicas</a:t>
            </a:r>
            <a:r>
              <a:rPr lang="pt-PT" sz="800" dirty="0">
                <a:solidFill>
                  <a:srgbClr val="333333"/>
                </a:solidFill>
              </a:rPr>
              <a:t>. Após a interrupção do </a:t>
            </a:r>
            <a:r>
              <a:rPr lang="pt-PT" sz="800" dirty="0" err="1">
                <a:solidFill>
                  <a:srgbClr val="333333"/>
                </a:solidFill>
              </a:rPr>
              <a:t>micofenolato</a:t>
            </a:r>
            <a:r>
              <a:rPr lang="pt-PT" sz="800" dirty="0">
                <a:solidFill>
                  <a:srgbClr val="333333"/>
                </a:solidFill>
              </a:rPr>
              <a:t>, não se recomenda uma gravidez durante um mínimo de 6 semanas e, nos homens tratados com esta substância, recomenda-se a utilização de preservativo durante um mínimo de 90 dias após a interrupção do tratamento. A imunossupressão pode ter um impacto na fertilidade a longo prazo.</a:t>
            </a:r>
          </a:p>
          <a:p>
            <a:pPr>
              <a:lnSpc>
                <a:spcPct val="150000"/>
              </a:lnSpc>
            </a:pPr>
            <a:endParaRPr lang="pt-PT" sz="800" dirty="0">
              <a:solidFill>
                <a:srgbClr val="333333"/>
              </a:solidFill>
            </a:endParaRPr>
          </a:p>
          <a:p>
            <a:pPr>
              <a:lnSpc>
                <a:spcPct val="150000"/>
              </a:lnSpc>
            </a:pPr>
            <a:r>
              <a:rPr lang="pt-PT" sz="800" dirty="0">
                <a:solidFill>
                  <a:srgbClr val="333333"/>
                </a:solidFill>
              </a:rPr>
              <a:t>O tratamento de doentes grávidas com GN deve ser planeado idealmente antes da gravidez e requer coordenação entre a nefrologia e a obstetrícia.</a:t>
            </a:r>
            <a:endParaRPr lang="pt-PT" sz="800" i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0392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7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147" y="1856230"/>
            <a:ext cx="8989707" cy="3145541"/>
          </a:xfrm>
        </p:spPr>
        <p:txBody>
          <a:bodyPr wrap="square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PT" sz="4000" b="1" dirty="0">
                <a:solidFill>
                  <a:schemeClr val="bg1"/>
                </a:solidFill>
                <a:latin typeface="+mj-lt"/>
              </a:rPr>
              <a:t>Doença Renal </a:t>
            </a:r>
            <a:r>
              <a:rPr lang="pt-PT" sz="4000" b="1" dirty="0" err="1">
                <a:solidFill>
                  <a:schemeClr val="bg1"/>
                </a:solidFill>
                <a:latin typeface="+mj-lt"/>
              </a:rPr>
              <a:t>Poliquística</a:t>
            </a:r>
            <a:r>
              <a:rPr lang="pt-PT" sz="4000" b="1" dirty="0">
                <a:solidFill>
                  <a:schemeClr val="bg1"/>
                </a:solidFill>
                <a:latin typeface="+mj-lt"/>
              </a:rPr>
              <a:t> Autossómica dominante na Doença Renal Crónica</a:t>
            </a:r>
            <a:br>
              <a:rPr lang="pt-PT" sz="4000" b="1" spc="0" dirty="0">
                <a:solidFill>
                  <a:schemeClr val="bg1"/>
                </a:solidFill>
                <a:latin typeface="Segoe UI" panose="020B0502040204020203" pitchFamily="34" charset="0"/>
              </a:rPr>
            </a:br>
            <a:r>
              <a:rPr lang="pt-PT" sz="1400" spc="0" dirty="0">
                <a:solidFill>
                  <a:schemeClr val="bg1"/>
                </a:solidFill>
                <a:latin typeface="+mn-lt"/>
              </a:rPr>
              <a:t>João Mário; Jorge Malheiro; Leila Cardoso; Miguel </a:t>
            </a:r>
            <a:r>
              <a:rPr lang="pt-PT" sz="1400" spc="0" dirty="0" err="1">
                <a:solidFill>
                  <a:schemeClr val="bg1"/>
                </a:solidFill>
                <a:latin typeface="+mn-lt"/>
              </a:rPr>
              <a:t>Bigotte</a:t>
            </a:r>
            <a:r>
              <a:rPr lang="pt-PT" sz="1400" spc="0" dirty="0">
                <a:solidFill>
                  <a:schemeClr val="bg1"/>
                </a:solidFill>
                <a:latin typeface="+mn-lt"/>
              </a:rPr>
              <a:t> Vieira; Vital da Silva Domingues; Joaquim Calado</a:t>
            </a:r>
            <a:endParaRPr lang="en-JM" sz="1400" spc="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316ED8CB-29CE-6D1D-2E68-5083DCD0D5A3}"/>
              </a:ext>
            </a:extLst>
          </p:cNvPr>
          <p:cNvSpPr/>
          <p:nvPr/>
        </p:nvSpPr>
        <p:spPr>
          <a:xfrm>
            <a:off x="0" y="-22687"/>
            <a:ext cx="9144000" cy="34378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" dist="25400" dir="5400000" algn="ctr" rotWithShape="0">
              <a:srgbClr val="000000">
                <a:alpha val="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0" name="Imagem 9" descr="Uma imagem com Tipo de letra, Gráficos, design gráfico, logótipo&#10;&#10;Descrição gerada automaticamente">
            <a:extLst>
              <a:ext uri="{FF2B5EF4-FFF2-40B4-BE49-F238E27FC236}">
                <a16:creationId xmlns:a16="http://schemas.microsoft.com/office/drawing/2014/main" id="{C92AD946-8517-503E-B89B-A1074C75DD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58143"/>
            <a:ext cx="749479" cy="182124"/>
          </a:xfrm>
          <a:prstGeom prst="rect">
            <a:avLst/>
          </a:prstGeom>
        </p:spPr>
      </p:pic>
      <p:pic>
        <p:nvPicPr>
          <p:cNvPr id="11" name="Imagem 10" descr="Uma imagem com Gráficos, Tipo de letra, design gráfico, Magenta&#10;&#10;Descrição gerada automaticamente">
            <a:extLst>
              <a:ext uri="{FF2B5EF4-FFF2-40B4-BE49-F238E27FC236}">
                <a16:creationId xmlns:a16="http://schemas.microsoft.com/office/drawing/2014/main" id="{01DC747C-AB38-0898-D4D5-9548B422404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21" y="57031"/>
            <a:ext cx="1066799" cy="184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280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Imagem 63" descr="Uma imagem com escuridão, preto, captura de ecrã, esguro&#10;&#10;Descrição gerada automaticamente">
            <a:extLst>
              <a:ext uri="{FF2B5EF4-FFF2-40B4-BE49-F238E27FC236}">
                <a16:creationId xmlns:a16="http://schemas.microsoft.com/office/drawing/2014/main" id="{B68476AF-D388-84DC-E1D4-2F6EAA391D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137" y="-685800"/>
            <a:ext cx="4699863" cy="42672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74345" y="507823"/>
            <a:ext cx="775335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600" b="1" dirty="0">
                <a:solidFill>
                  <a:srgbClr val="333333"/>
                </a:solidFill>
                <a:latin typeface="+mj-lt"/>
              </a:rPr>
              <a:t>Doença Renal </a:t>
            </a:r>
            <a:r>
              <a:rPr lang="pt-PT" sz="1600" b="1" dirty="0" err="1">
                <a:solidFill>
                  <a:srgbClr val="333333"/>
                </a:solidFill>
                <a:latin typeface="+mj-lt"/>
              </a:rPr>
              <a:t>Poliquística</a:t>
            </a:r>
            <a:r>
              <a:rPr lang="pt-PT" sz="1600" b="1" dirty="0">
                <a:solidFill>
                  <a:srgbClr val="333333"/>
                </a:solidFill>
                <a:latin typeface="+mj-lt"/>
              </a:rPr>
              <a:t> Autossómica dominante na Doença Renal Crónica</a:t>
            </a:r>
            <a:endParaRPr kumimoji="0" lang="en-AU" sz="1600" b="1" i="0" u="none" strike="noStrike" kern="1200" cap="none" spc="-15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j-lt"/>
              <a:ea typeface="+mn-ea"/>
              <a:cs typeface="Roboto Slab Regular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5AF43CEA-6E5D-303C-B843-394930481049}"/>
              </a:ext>
            </a:extLst>
          </p:cNvPr>
          <p:cNvSpPr/>
          <p:nvPr/>
        </p:nvSpPr>
        <p:spPr>
          <a:xfrm>
            <a:off x="0" y="-22687"/>
            <a:ext cx="9144000" cy="34378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" dist="25400" dir="5400000" algn="ctr" rotWithShape="0">
              <a:srgbClr val="000000">
                <a:alpha val="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4" name="Imagem 3" descr="Uma imagem com Tipo de letra, Gráficos, design gráfico, logótipo&#10;&#10;Descrição gerada automaticamente">
            <a:extLst>
              <a:ext uri="{FF2B5EF4-FFF2-40B4-BE49-F238E27FC236}">
                <a16:creationId xmlns:a16="http://schemas.microsoft.com/office/drawing/2014/main" id="{B45EF6C7-D587-6A45-2A0B-8A2473C374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58143"/>
            <a:ext cx="749479" cy="182124"/>
          </a:xfrm>
          <a:prstGeom prst="rect">
            <a:avLst/>
          </a:prstGeom>
        </p:spPr>
      </p:pic>
      <p:pic>
        <p:nvPicPr>
          <p:cNvPr id="12" name="Imagem 11" descr="Uma imagem com Gráficos, Tipo de letra, design gráfico, Magenta&#10;&#10;Descrição gerada automaticamente">
            <a:extLst>
              <a:ext uri="{FF2B5EF4-FFF2-40B4-BE49-F238E27FC236}">
                <a16:creationId xmlns:a16="http://schemas.microsoft.com/office/drawing/2014/main" id="{5B27527C-4A3A-F5B1-5754-BF1876BFA8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21" y="57031"/>
            <a:ext cx="1066799" cy="184348"/>
          </a:xfrm>
          <a:prstGeom prst="rect">
            <a:avLst/>
          </a:prstGeom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37407A45-FF2F-4B47-2168-34D4575289DD}"/>
              </a:ext>
            </a:extLst>
          </p:cNvPr>
          <p:cNvSpPr/>
          <p:nvPr/>
        </p:nvSpPr>
        <p:spPr>
          <a:xfrm>
            <a:off x="475363" y="1170801"/>
            <a:ext cx="775335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Introdução</a:t>
            </a:r>
            <a:endParaRPr kumimoji="0" lang="en-AU" sz="1000" b="1" i="0" u="none" strike="noStrike" kern="1200" cap="none" spc="-15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j-lt"/>
              <a:ea typeface="+mn-ea"/>
              <a:cs typeface="Roboto Slab Regular"/>
            </a:endParaRPr>
          </a:p>
        </p:txBody>
      </p:sp>
      <p:sp>
        <p:nvSpPr>
          <p:cNvPr id="9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7E8BF3F0-87D8-37D6-EAE5-7579D4B299AF}"/>
              </a:ext>
            </a:extLst>
          </p:cNvPr>
          <p:cNvSpPr/>
          <p:nvPr/>
        </p:nvSpPr>
        <p:spPr>
          <a:xfrm>
            <a:off x="474345" y="762000"/>
            <a:ext cx="8195310" cy="23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700" dirty="0">
                <a:solidFill>
                  <a:srgbClr val="333333"/>
                </a:solidFill>
                <a:latin typeface="+mj-lt"/>
              </a:rPr>
              <a:t>João Mário; Jorge Malheiro; Leila Cardoso; Miguel </a:t>
            </a:r>
            <a:r>
              <a:rPr lang="pt-PT" sz="700" dirty="0" err="1">
                <a:solidFill>
                  <a:srgbClr val="333333"/>
                </a:solidFill>
                <a:latin typeface="+mj-lt"/>
              </a:rPr>
              <a:t>Bigotte</a:t>
            </a:r>
            <a:r>
              <a:rPr lang="pt-PT" sz="700" dirty="0">
                <a:solidFill>
                  <a:srgbClr val="333333"/>
                </a:solidFill>
                <a:latin typeface="+mj-lt"/>
              </a:rPr>
              <a:t> Vieira; Vital da Silva Domingues; Joaquim Calado</a:t>
            </a:r>
            <a:endParaRPr lang="pt-PT" sz="700" i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3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B4650790-7D1F-1B2C-F178-80EE827CB398}"/>
              </a:ext>
            </a:extLst>
          </p:cNvPr>
          <p:cNvSpPr/>
          <p:nvPr/>
        </p:nvSpPr>
        <p:spPr>
          <a:xfrm>
            <a:off x="474345" y="1542362"/>
            <a:ext cx="8195310" cy="13621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doença renal </a:t>
            </a:r>
            <a:r>
              <a:rPr lang="pt-PT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poliquística</a:t>
            </a: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autossómica dominante (ADPKD) é a doença renal hereditária mais comum e causa cerca de 10% dos casos de insuficiência renal terminal. Esta doença hereditária tem uma prevalência estimada entre 1 em 1000 e 1 em 2500 indivíduos, afetando 12,5 milhões de pessoas em todo o mundo.</a:t>
            </a:r>
          </a:p>
          <a:p>
            <a:pPr>
              <a:lnSpc>
                <a:spcPct val="150000"/>
              </a:lnSpc>
            </a:pPr>
            <a:endParaRPr lang="pt-PT" sz="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ADPKD é uma doença renal progressiva caracterizada pelo crescimento contínuo de quistos renais que substituem o parênquima renal normal, causando o aumento do rim e a falência do órgão. Durante décadas, a função depurativa é preservada por </a:t>
            </a:r>
            <a:r>
              <a:rPr lang="pt-PT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hiperfiltração</a:t>
            </a: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compensatória nos glomérulos sobreviventes, apesar da destruição contínua do parênquima renal. A DRC progride, frequentemente sem sintomas, até que a função glomerular começa a diminuir. A idade em que o doente atinge o </a:t>
            </a:r>
            <a:r>
              <a:rPr lang="pt-PT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estadio</a:t>
            </a: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de insuficiência renal terminal varia consoante o genótipo.</a:t>
            </a:r>
            <a:endParaRPr lang="pt-PT" sz="800" i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A2458E0E-F2BE-E670-7358-D948F905E314}"/>
              </a:ext>
            </a:extLst>
          </p:cNvPr>
          <p:cNvSpPr/>
          <p:nvPr/>
        </p:nvSpPr>
        <p:spPr>
          <a:xfrm>
            <a:off x="474345" y="2796670"/>
            <a:ext cx="8195310" cy="4388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PT" sz="800" b="1" dirty="0">
                <a:solidFill>
                  <a:srgbClr val="830051"/>
                </a:solidFill>
                <a:latin typeface="+mj-lt"/>
              </a:rPr>
              <a:t>Figura 9.</a:t>
            </a:r>
          </a:p>
          <a:p>
            <a:pPr algn="ctr">
              <a:lnSpc>
                <a:spcPct val="150000"/>
              </a:lnSpc>
            </a:pPr>
            <a:r>
              <a:rPr lang="pt-PT" sz="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Manifestações da doença renal </a:t>
            </a:r>
            <a:r>
              <a:rPr lang="pt-PT" sz="8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poliquística</a:t>
            </a:r>
            <a:r>
              <a:rPr lang="pt-PT" sz="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autossómica dominante</a:t>
            </a:r>
          </a:p>
        </p:txBody>
      </p:sp>
      <p:sp>
        <p:nvSpPr>
          <p:cNvPr id="17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110B718B-2321-CAA4-3A52-2BD616AC3146}"/>
              </a:ext>
            </a:extLst>
          </p:cNvPr>
          <p:cNvSpPr/>
          <p:nvPr/>
        </p:nvSpPr>
        <p:spPr>
          <a:xfrm>
            <a:off x="2286000" y="5139608"/>
            <a:ext cx="4572000" cy="23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PT" sz="7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Legenda: ADPKD: </a:t>
            </a:r>
            <a:r>
              <a:rPr lang="pt-PT" sz="700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doença renal </a:t>
            </a:r>
            <a:r>
              <a:rPr lang="pt-PT" sz="700" b="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poliquística</a:t>
            </a:r>
            <a:r>
              <a:rPr lang="pt-PT" sz="700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autossómica dominante</a:t>
            </a:r>
          </a:p>
        </p:txBody>
      </p:sp>
      <p:pic>
        <p:nvPicPr>
          <p:cNvPr id="6" name="Imagem 5" descr="Uma imagem com texto, captura de ecrã, Tipo de letra&#10;&#10;Descrição gerada automaticamente">
            <a:extLst>
              <a:ext uri="{FF2B5EF4-FFF2-40B4-BE49-F238E27FC236}">
                <a16:creationId xmlns:a16="http://schemas.microsoft.com/office/drawing/2014/main" id="{275ED67B-B728-D2DC-2CBC-A016E1DA0F6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3230854"/>
            <a:ext cx="4572000" cy="1908754"/>
          </a:xfrm>
          <a:prstGeom prst="rect">
            <a:avLst/>
          </a:prstGeom>
        </p:spPr>
      </p:pic>
      <p:sp>
        <p:nvSpPr>
          <p:cNvPr id="10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36830522-4B50-8D7C-8AF4-0F229038F2C7}"/>
              </a:ext>
            </a:extLst>
          </p:cNvPr>
          <p:cNvSpPr/>
          <p:nvPr/>
        </p:nvSpPr>
        <p:spPr>
          <a:xfrm>
            <a:off x="469721" y="5375698"/>
            <a:ext cx="8195310" cy="11775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ADPKD é causada em 78% dos casos por mutações no gene PKD1 e em 15% dos casos por mutações no gene PKD2. Em comparação com o gene PKD1, as mutações no gene PKD2 conferem uma doença com menos quistos renais, um atraso de duas décadas no início da hipertensão e da insuficiência renal, bem como uma sobrevivência mais longa.</a:t>
            </a:r>
          </a:p>
          <a:p>
            <a:pPr>
              <a:lnSpc>
                <a:spcPct val="150000"/>
              </a:lnSpc>
            </a:pPr>
            <a:endParaRPr lang="pt-PT" sz="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ADPKD passou de uma doença incurável, há algumas décadas, para uma doença cuja qualidade de vida e longevidade podem ser melhoradas através da deteção precoce e do tratamento da hipertensão, das complicações renais e </a:t>
            </a:r>
            <a:r>
              <a:rPr lang="pt-PT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extrarrenais</a:t>
            </a: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pt-PT" sz="800" i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1711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Imagem 63" descr="Uma imagem com escuridão, preto, captura de ecrã, esguro&#10;&#10;Descrição gerada automaticamente">
            <a:extLst>
              <a:ext uri="{FF2B5EF4-FFF2-40B4-BE49-F238E27FC236}">
                <a16:creationId xmlns:a16="http://schemas.microsoft.com/office/drawing/2014/main" id="{B68476AF-D388-84DC-E1D4-2F6EAA391D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137" y="-685800"/>
            <a:ext cx="4699863" cy="4267200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5AF43CEA-6E5D-303C-B843-394930481049}"/>
              </a:ext>
            </a:extLst>
          </p:cNvPr>
          <p:cNvSpPr/>
          <p:nvPr/>
        </p:nvSpPr>
        <p:spPr>
          <a:xfrm>
            <a:off x="0" y="-22687"/>
            <a:ext cx="9144000" cy="34378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" dist="25400" dir="5400000" algn="ctr" rotWithShape="0">
              <a:srgbClr val="000000">
                <a:alpha val="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4" name="Imagem 3" descr="Uma imagem com Tipo de letra, Gráficos, design gráfico, logótipo&#10;&#10;Descrição gerada automaticamente">
            <a:extLst>
              <a:ext uri="{FF2B5EF4-FFF2-40B4-BE49-F238E27FC236}">
                <a16:creationId xmlns:a16="http://schemas.microsoft.com/office/drawing/2014/main" id="{B45EF6C7-D587-6A45-2A0B-8A2473C374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58143"/>
            <a:ext cx="749479" cy="182124"/>
          </a:xfrm>
          <a:prstGeom prst="rect">
            <a:avLst/>
          </a:prstGeom>
        </p:spPr>
      </p:pic>
      <p:pic>
        <p:nvPicPr>
          <p:cNvPr id="12" name="Imagem 11" descr="Uma imagem com Gráficos, Tipo de letra, design gráfico, Magenta&#10;&#10;Descrição gerada automaticamente">
            <a:extLst>
              <a:ext uri="{FF2B5EF4-FFF2-40B4-BE49-F238E27FC236}">
                <a16:creationId xmlns:a16="http://schemas.microsoft.com/office/drawing/2014/main" id="{5B27527C-4A3A-F5B1-5754-BF1876BFA8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21" y="57031"/>
            <a:ext cx="1066799" cy="184348"/>
          </a:xfrm>
          <a:prstGeom prst="rect">
            <a:avLst/>
          </a:prstGeom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37407A45-FF2F-4B47-2168-34D4575289DD}"/>
              </a:ext>
            </a:extLst>
          </p:cNvPr>
          <p:cNvSpPr/>
          <p:nvPr/>
        </p:nvSpPr>
        <p:spPr>
          <a:xfrm>
            <a:off x="475363" y="1170801"/>
            <a:ext cx="775335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Diagnóstico</a:t>
            </a:r>
            <a:endParaRPr kumimoji="0" lang="en-AU" sz="1000" b="1" i="0" u="none" strike="noStrike" kern="1200" cap="none" spc="-15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j-lt"/>
              <a:ea typeface="+mn-ea"/>
              <a:cs typeface="Roboto Slab Regular"/>
            </a:endParaRPr>
          </a:p>
        </p:txBody>
      </p:sp>
      <p:sp>
        <p:nvSpPr>
          <p:cNvPr id="3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B4650790-7D1F-1B2C-F178-80EE827CB398}"/>
              </a:ext>
            </a:extLst>
          </p:cNvPr>
          <p:cNvSpPr/>
          <p:nvPr/>
        </p:nvSpPr>
        <p:spPr>
          <a:xfrm>
            <a:off x="474345" y="1672384"/>
            <a:ext cx="8195310" cy="8106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ADPKD é uma doença mendeliana autossómica dominante em que os indivíduos em risco, ou seja, com familiares de primeiro grau diagnosticados ou suspeitos, têm 50% de probabilidade de herdar a doença. O método mais utilizado para o diagnóstico de adultos em risco de ADPKD é a ecografia renal. O rastreio pré-sintomático de crianças em risco não é atualmente recomendado. Na população em geral, a prevalência de quistos simples aumenta com a idade. Os sinais de alerta para o diagnóstico de ADPKD estão presentes na Tabela 12.</a:t>
            </a:r>
            <a:endParaRPr lang="pt-PT" sz="800" i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Rectangle 6">
            <a:extLst>
              <a:ext uri="{FF2B5EF4-FFF2-40B4-BE49-F238E27FC236}">
                <a16:creationId xmlns:a16="http://schemas.microsoft.com/office/drawing/2014/main" id="{223983AD-79D4-5DDC-B7B4-E07E00EE6BDF}"/>
              </a:ext>
            </a:extLst>
          </p:cNvPr>
          <p:cNvSpPr/>
          <p:nvPr/>
        </p:nvSpPr>
        <p:spPr>
          <a:xfrm>
            <a:off x="469721" y="1421789"/>
            <a:ext cx="775335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1" dirty="0" err="1">
                <a:solidFill>
                  <a:srgbClr val="E8A83B"/>
                </a:solidFill>
                <a:latin typeface="Segoe UI" panose="020B0502040204020203" pitchFamily="34" charset="0"/>
              </a:rPr>
              <a:t>Diagnóstico</a:t>
            </a:r>
            <a:r>
              <a:rPr lang="en-US" sz="1000" b="1" dirty="0">
                <a:solidFill>
                  <a:srgbClr val="E8A83B"/>
                </a:solidFill>
                <a:latin typeface="Segoe UI" panose="020B0502040204020203" pitchFamily="34" charset="0"/>
              </a:rPr>
              <a:t> </a:t>
            </a:r>
            <a:r>
              <a:rPr lang="en-US" sz="1000" b="1" dirty="0" err="1">
                <a:solidFill>
                  <a:srgbClr val="E8A83B"/>
                </a:solidFill>
                <a:latin typeface="Segoe UI" panose="020B0502040204020203" pitchFamily="34" charset="0"/>
              </a:rPr>
              <a:t>imagiológico</a:t>
            </a:r>
            <a:endParaRPr kumimoji="0" lang="en-AU" sz="1000" b="1" i="0" u="none" strike="noStrike" kern="1200" cap="none" spc="-150" normalizeH="0" baseline="0" noProof="0" dirty="0">
              <a:ln>
                <a:noFill/>
              </a:ln>
              <a:solidFill>
                <a:srgbClr val="E9AD47"/>
              </a:solidFill>
              <a:effectLst/>
              <a:uLnTx/>
              <a:uFillTx/>
              <a:latin typeface="+mj-lt"/>
              <a:ea typeface="+mn-ea"/>
              <a:cs typeface="Roboto Slab Regular"/>
            </a:endParaRPr>
          </a:p>
        </p:txBody>
      </p:sp>
      <p:sp>
        <p:nvSpPr>
          <p:cNvPr id="10" name="Rectangle 6">
            <a:extLst>
              <a:ext uri="{FF2B5EF4-FFF2-40B4-BE49-F238E27FC236}">
                <a16:creationId xmlns:a16="http://schemas.microsoft.com/office/drawing/2014/main" id="{40D28EB5-9BF4-F35A-CA46-F34DF797117F}"/>
              </a:ext>
            </a:extLst>
          </p:cNvPr>
          <p:cNvSpPr/>
          <p:nvPr/>
        </p:nvSpPr>
        <p:spPr>
          <a:xfrm>
            <a:off x="474345" y="507823"/>
            <a:ext cx="775335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600" b="1" dirty="0">
                <a:solidFill>
                  <a:srgbClr val="333333"/>
                </a:solidFill>
                <a:latin typeface="+mj-lt"/>
              </a:rPr>
              <a:t>Doença Renal </a:t>
            </a:r>
            <a:r>
              <a:rPr lang="pt-PT" sz="1600" b="1" dirty="0" err="1">
                <a:solidFill>
                  <a:srgbClr val="333333"/>
                </a:solidFill>
                <a:latin typeface="+mj-lt"/>
              </a:rPr>
              <a:t>Poliquística</a:t>
            </a:r>
            <a:r>
              <a:rPr lang="pt-PT" sz="1600" b="1" dirty="0">
                <a:solidFill>
                  <a:srgbClr val="333333"/>
                </a:solidFill>
                <a:latin typeface="+mj-lt"/>
              </a:rPr>
              <a:t> Autossómica dominante na Doença Renal Crónica</a:t>
            </a:r>
            <a:endParaRPr kumimoji="0" lang="en-AU" sz="1600" b="1" i="0" u="none" strike="noStrike" kern="1200" cap="none" spc="-15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j-lt"/>
              <a:ea typeface="+mn-ea"/>
              <a:cs typeface="Roboto Slab Regular"/>
            </a:endParaRPr>
          </a:p>
        </p:txBody>
      </p:sp>
      <p:sp>
        <p:nvSpPr>
          <p:cNvPr id="11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0FDA16E9-99AE-A827-CBFB-6D56E1777C4A}"/>
              </a:ext>
            </a:extLst>
          </p:cNvPr>
          <p:cNvSpPr/>
          <p:nvPr/>
        </p:nvSpPr>
        <p:spPr>
          <a:xfrm>
            <a:off x="474345" y="762000"/>
            <a:ext cx="8195310" cy="23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700" dirty="0">
                <a:solidFill>
                  <a:srgbClr val="333333"/>
                </a:solidFill>
                <a:latin typeface="+mj-lt"/>
              </a:rPr>
              <a:t>João Mário; Jorge Malheiro; Leila Cardoso; Miguel </a:t>
            </a:r>
            <a:r>
              <a:rPr lang="pt-PT" sz="700" dirty="0" err="1">
                <a:solidFill>
                  <a:srgbClr val="333333"/>
                </a:solidFill>
                <a:latin typeface="+mj-lt"/>
              </a:rPr>
              <a:t>Bigotte</a:t>
            </a:r>
            <a:r>
              <a:rPr lang="pt-PT" sz="700" dirty="0">
                <a:solidFill>
                  <a:srgbClr val="333333"/>
                </a:solidFill>
                <a:latin typeface="+mj-lt"/>
              </a:rPr>
              <a:t> Vieira; Vital da Silva Domingues; Joaquim Calado</a:t>
            </a:r>
            <a:endParaRPr lang="pt-PT" sz="700" i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16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075780C2-65B6-A1B4-7C34-8721337C5972}"/>
              </a:ext>
            </a:extLst>
          </p:cNvPr>
          <p:cNvSpPr/>
          <p:nvPr/>
        </p:nvSpPr>
        <p:spPr>
          <a:xfrm>
            <a:off x="469721" y="2841377"/>
            <a:ext cx="8195310" cy="2566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Em indivíduos de risco, foram desenvolvidos critérios de diagnóstico dependentes da idade. A confirmação diagnóstica é assegurada pela presença de:</a:t>
            </a:r>
            <a:endParaRPr lang="pt-PT" sz="800" i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Rectangle 6">
            <a:extLst>
              <a:ext uri="{FF2B5EF4-FFF2-40B4-BE49-F238E27FC236}">
                <a16:creationId xmlns:a16="http://schemas.microsoft.com/office/drawing/2014/main" id="{4B9094F2-C077-7CE0-6AD3-12589521208F}"/>
              </a:ext>
            </a:extLst>
          </p:cNvPr>
          <p:cNvSpPr/>
          <p:nvPr/>
        </p:nvSpPr>
        <p:spPr>
          <a:xfrm>
            <a:off x="466115" y="2597072"/>
            <a:ext cx="775335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1" dirty="0" err="1">
                <a:solidFill>
                  <a:srgbClr val="E8A83B"/>
                </a:solidFill>
                <a:latin typeface="Segoe UI" panose="020B0502040204020203" pitchFamily="34" charset="0"/>
              </a:rPr>
              <a:t>Os</a:t>
            </a:r>
            <a:r>
              <a:rPr lang="en-US" sz="1000" b="1" dirty="0">
                <a:solidFill>
                  <a:srgbClr val="E8A83B"/>
                </a:solidFill>
                <a:latin typeface="Segoe UI" panose="020B0502040204020203" pitchFamily="34" charset="0"/>
              </a:rPr>
              <a:t> </a:t>
            </a:r>
            <a:r>
              <a:rPr lang="en-US" sz="1000" b="1" dirty="0" err="1">
                <a:solidFill>
                  <a:srgbClr val="E8A83B"/>
                </a:solidFill>
                <a:latin typeface="Segoe UI" panose="020B0502040204020203" pitchFamily="34" charset="0"/>
              </a:rPr>
              <a:t>critérios</a:t>
            </a:r>
            <a:r>
              <a:rPr lang="en-US" sz="1000" b="1" dirty="0">
                <a:solidFill>
                  <a:srgbClr val="E8A83B"/>
                </a:solidFill>
                <a:latin typeface="Segoe UI" panose="020B0502040204020203" pitchFamily="34" charset="0"/>
              </a:rPr>
              <a:t> de Ravine</a:t>
            </a:r>
            <a:endParaRPr kumimoji="0" lang="en-AU" sz="1000" b="1" i="0" u="none" strike="noStrike" kern="1200" cap="none" spc="-150" normalizeH="0" baseline="0" noProof="0" dirty="0">
              <a:ln>
                <a:noFill/>
              </a:ln>
              <a:solidFill>
                <a:srgbClr val="E9AD47"/>
              </a:solidFill>
              <a:effectLst/>
              <a:uLnTx/>
              <a:uFillTx/>
              <a:latin typeface="+mj-lt"/>
              <a:ea typeface="+mn-ea"/>
              <a:cs typeface="Roboto Slab Regular"/>
            </a:endParaRPr>
          </a:p>
        </p:txBody>
      </p:sp>
      <p:pic>
        <p:nvPicPr>
          <p:cNvPr id="19" name="Imagem 18" descr="Uma imagem com texto, captura de ecrã, Tipo de letra, file&#10;&#10;Descrição gerada automaticamente">
            <a:extLst>
              <a:ext uri="{FF2B5EF4-FFF2-40B4-BE49-F238E27FC236}">
                <a16:creationId xmlns:a16="http://schemas.microsoft.com/office/drawing/2014/main" id="{71A04E9C-EA70-ECBD-BD6D-D813AE07AC2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6434" y="3521768"/>
            <a:ext cx="4331132" cy="1445489"/>
          </a:xfrm>
          <a:prstGeom prst="rect">
            <a:avLst/>
          </a:prstGeom>
        </p:spPr>
      </p:pic>
      <p:sp>
        <p:nvSpPr>
          <p:cNvPr id="20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89351F03-CFD5-5114-9A95-5F8B25EA53B1}"/>
              </a:ext>
            </a:extLst>
          </p:cNvPr>
          <p:cNvSpPr/>
          <p:nvPr/>
        </p:nvSpPr>
        <p:spPr>
          <a:xfrm>
            <a:off x="474345" y="3098050"/>
            <a:ext cx="8195310" cy="4388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PT" sz="800" b="1" dirty="0">
                <a:solidFill>
                  <a:srgbClr val="830051"/>
                </a:solidFill>
                <a:latin typeface="+mj-lt"/>
              </a:rPr>
              <a:t>Tabela 11.</a:t>
            </a:r>
          </a:p>
          <a:p>
            <a:pPr algn="ctr">
              <a:lnSpc>
                <a:spcPct val="150000"/>
              </a:lnSpc>
            </a:pPr>
            <a:r>
              <a:rPr lang="pt-PT" sz="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Critérios de Ravine para o diagnóstico de ADPKD</a:t>
            </a:r>
          </a:p>
        </p:txBody>
      </p:sp>
      <p:sp>
        <p:nvSpPr>
          <p:cNvPr id="22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DE9A1C0A-41FF-68EC-5524-10F14FC2A1AC}"/>
              </a:ext>
            </a:extLst>
          </p:cNvPr>
          <p:cNvSpPr/>
          <p:nvPr/>
        </p:nvSpPr>
        <p:spPr>
          <a:xfrm>
            <a:off x="478969" y="5029200"/>
            <a:ext cx="8195310" cy="4413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ausência de quistos renais em indivíduos de risco com idade igual ou superior a 40 anos é suficiente para a exclusão da doença. No entanto, em indivíduos com idade inferior a 40 anos, a ecografia é menos eficaz e a Ressonância Magnética Nuclear (RMN) poderá ser aconselhada para efeitos de rastreio.</a:t>
            </a:r>
            <a:endParaRPr lang="pt-PT" sz="800" i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28EB6F5E-601B-250E-6601-ADF0B692E876}"/>
              </a:ext>
            </a:extLst>
          </p:cNvPr>
          <p:cNvSpPr/>
          <p:nvPr/>
        </p:nvSpPr>
        <p:spPr>
          <a:xfrm>
            <a:off x="485536" y="5862432"/>
            <a:ext cx="8195310" cy="8081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Existem várias doenças renais que podem apresentar um fenótipo </a:t>
            </a:r>
            <a:r>
              <a:rPr lang="pt-PT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quístico</a:t>
            </a: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No entanto, a maioria destas doenças não se apresenta com rins aumentados e, como tal, o volume renal é frequentemente esclarecedor, uma vez que a maioria dos doentes com ADPKD tem rins aumentados. Um doente com rins aumentados bilateralmente e numerosos quistos, sem outros achados que sugiram uma doença </a:t>
            </a:r>
            <a:r>
              <a:rPr lang="pt-PT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quística</a:t>
            </a: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diferente, tem muito provavelmente ADPKD. No entanto, em alguns indivíduos com ADPKD o tamanho dos rins pode estar próximo do normal com um pequeno número de quistos, podendo ser necessário realizar um teste genético para confirmar o diagnóstico.</a:t>
            </a:r>
            <a:endParaRPr lang="pt-PT" sz="800" i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" name="Rectangle 6">
            <a:extLst>
              <a:ext uri="{FF2B5EF4-FFF2-40B4-BE49-F238E27FC236}">
                <a16:creationId xmlns:a16="http://schemas.microsoft.com/office/drawing/2014/main" id="{1BEA3E9B-8290-8521-296C-48F39C0847A8}"/>
              </a:ext>
            </a:extLst>
          </p:cNvPr>
          <p:cNvSpPr/>
          <p:nvPr/>
        </p:nvSpPr>
        <p:spPr>
          <a:xfrm>
            <a:off x="481930" y="5618127"/>
            <a:ext cx="775335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1" dirty="0" err="1">
                <a:solidFill>
                  <a:srgbClr val="E8A83B"/>
                </a:solidFill>
                <a:latin typeface="Segoe UI" panose="020B0502040204020203" pitchFamily="34" charset="0"/>
              </a:rPr>
              <a:t>Diagnóstico</a:t>
            </a:r>
            <a:r>
              <a:rPr lang="en-US" sz="1000" b="1" dirty="0">
                <a:solidFill>
                  <a:srgbClr val="E8A83B"/>
                </a:solidFill>
                <a:latin typeface="Segoe UI" panose="020B0502040204020203" pitchFamily="34" charset="0"/>
              </a:rPr>
              <a:t> </a:t>
            </a:r>
            <a:r>
              <a:rPr lang="en-US" sz="1000" b="1" dirty="0" err="1">
                <a:solidFill>
                  <a:srgbClr val="E8A83B"/>
                </a:solidFill>
                <a:latin typeface="Segoe UI" panose="020B0502040204020203" pitchFamily="34" charset="0"/>
              </a:rPr>
              <a:t>diferencial</a:t>
            </a:r>
            <a:endParaRPr kumimoji="0" lang="en-AU" sz="1000" b="1" i="0" u="none" strike="noStrike" kern="1200" cap="none" spc="-150" normalizeH="0" baseline="0" noProof="0" dirty="0">
              <a:ln>
                <a:noFill/>
              </a:ln>
              <a:solidFill>
                <a:srgbClr val="E9AD47"/>
              </a:solidFill>
              <a:effectLst/>
              <a:uLnTx/>
              <a:uFillTx/>
              <a:latin typeface="+mj-lt"/>
              <a:ea typeface="+mn-ea"/>
              <a:cs typeface="Roboto Slab Regular"/>
            </a:endParaRPr>
          </a:p>
        </p:txBody>
      </p:sp>
    </p:spTree>
    <p:extLst>
      <p:ext uri="{BB962C8B-B14F-4D97-AF65-F5344CB8AC3E}">
        <p14:creationId xmlns:p14="http://schemas.microsoft.com/office/powerpoint/2010/main" val="3581858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Imagem 63" descr="Uma imagem com escuridão, preto, captura de ecrã, esguro&#10;&#10;Descrição gerada automaticamente">
            <a:extLst>
              <a:ext uri="{FF2B5EF4-FFF2-40B4-BE49-F238E27FC236}">
                <a16:creationId xmlns:a16="http://schemas.microsoft.com/office/drawing/2014/main" id="{B68476AF-D388-84DC-E1D4-2F6EAA391D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137" y="-685800"/>
            <a:ext cx="4699863" cy="4267200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5AF43CEA-6E5D-303C-B843-394930481049}"/>
              </a:ext>
            </a:extLst>
          </p:cNvPr>
          <p:cNvSpPr/>
          <p:nvPr/>
        </p:nvSpPr>
        <p:spPr>
          <a:xfrm>
            <a:off x="0" y="-22687"/>
            <a:ext cx="9144000" cy="34378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" dist="25400" dir="5400000" algn="ctr" rotWithShape="0">
              <a:srgbClr val="000000">
                <a:alpha val="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4" name="Imagem 3" descr="Uma imagem com Tipo de letra, Gráficos, design gráfico, logótipo&#10;&#10;Descrição gerada automaticamente">
            <a:extLst>
              <a:ext uri="{FF2B5EF4-FFF2-40B4-BE49-F238E27FC236}">
                <a16:creationId xmlns:a16="http://schemas.microsoft.com/office/drawing/2014/main" id="{B45EF6C7-D587-6A45-2A0B-8A2473C374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58143"/>
            <a:ext cx="749479" cy="182124"/>
          </a:xfrm>
          <a:prstGeom prst="rect">
            <a:avLst/>
          </a:prstGeom>
        </p:spPr>
      </p:pic>
      <p:pic>
        <p:nvPicPr>
          <p:cNvPr id="12" name="Imagem 11" descr="Uma imagem com Gráficos, Tipo de letra, design gráfico, Magenta&#10;&#10;Descrição gerada automaticamente">
            <a:extLst>
              <a:ext uri="{FF2B5EF4-FFF2-40B4-BE49-F238E27FC236}">
                <a16:creationId xmlns:a16="http://schemas.microsoft.com/office/drawing/2014/main" id="{5B27527C-4A3A-F5B1-5754-BF1876BFA8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21" y="57031"/>
            <a:ext cx="1066799" cy="184348"/>
          </a:xfrm>
          <a:prstGeom prst="rect">
            <a:avLst/>
          </a:prstGeom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37407A45-FF2F-4B47-2168-34D4575289DD}"/>
              </a:ext>
            </a:extLst>
          </p:cNvPr>
          <p:cNvSpPr/>
          <p:nvPr/>
        </p:nvSpPr>
        <p:spPr>
          <a:xfrm>
            <a:off x="475363" y="1170801"/>
            <a:ext cx="775335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000" b="1" dirty="0">
                <a:solidFill>
                  <a:srgbClr val="E8A83B"/>
                </a:solidFill>
                <a:latin typeface="+mj-lt"/>
              </a:rPr>
              <a:t>Diagnóstico molecular e testes genéticos</a:t>
            </a:r>
            <a:endParaRPr kumimoji="0" lang="en-AU" sz="1000" b="1" i="0" u="none" strike="noStrike" kern="1200" cap="none" spc="-15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j-lt"/>
              <a:ea typeface="+mn-ea"/>
              <a:cs typeface="Roboto Slab Regular"/>
            </a:endParaRPr>
          </a:p>
        </p:txBody>
      </p:sp>
      <p:sp>
        <p:nvSpPr>
          <p:cNvPr id="3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B4650790-7D1F-1B2C-F178-80EE827CB398}"/>
              </a:ext>
            </a:extLst>
          </p:cNvPr>
          <p:cNvSpPr/>
          <p:nvPr/>
        </p:nvSpPr>
        <p:spPr>
          <a:xfrm>
            <a:off x="474345" y="1429407"/>
            <a:ext cx="8195310" cy="19161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Como mencionado anteriormente, a maioria das famílias com ADPKD possuem mutações nos genes PKD1 ou PKD2. Nos últimos anos, contudo, foram identificados genes adicionais como GANAB, DNAJB11 e IFT140. A sequenciação de nova geração, ou sequenciação paralela massiva, é a tecnologia de sequenciação atualmente utilizada.</a:t>
            </a:r>
          </a:p>
          <a:p>
            <a:pPr>
              <a:lnSpc>
                <a:spcPct val="150000"/>
              </a:lnSpc>
            </a:pPr>
            <a:endParaRPr lang="pt-PT" sz="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maioria dos doentes com ADPKD não necessita de testes genéticos moleculares para o diagnóstico, mas estes podem ser considerados em casos particulares: i) envolvimento assimétrico dos rins, </a:t>
            </a:r>
            <a:r>
              <a:rPr lang="pt-PT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ii</a:t>
            </a: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 início precoce e grave, </a:t>
            </a:r>
            <a:r>
              <a:rPr lang="pt-PT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iii</a:t>
            </a: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 insuficiência renal sem aumento significativo dos rins, </a:t>
            </a:r>
            <a:r>
              <a:rPr lang="pt-PT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iv</a:t>
            </a: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 doença marcadamente discordante na família, v) casos esporádicos com achados imagiológicos ambíguos, vi) dadores vivos jovens aparentados em que os exames imagiológicos fornecem informações limitadas e </a:t>
            </a:r>
            <a:r>
              <a:rPr lang="pt-PT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vii</a:t>
            </a: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 sempre que estejam pendentes decisões reprodutivas, como no diagnóstico genético pré-implantação.</a:t>
            </a:r>
          </a:p>
          <a:p>
            <a:pPr>
              <a:lnSpc>
                <a:spcPct val="150000"/>
              </a:lnSpc>
            </a:pPr>
            <a:endParaRPr lang="pt-PT" sz="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Em crianças assintomáticas e normotensas com um progenitor afetado, o rastreio não é recomendado, devido à questão ética de diagnosticar uma criança com uma doença crónica não curável.</a:t>
            </a:r>
          </a:p>
        </p:txBody>
      </p:sp>
      <p:sp>
        <p:nvSpPr>
          <p:cNvPr id="10" name="Rectangle 6">
            <a:extLst>
              <a:ext uri="{FF2B5EF4-FFF2-40B4-BE49-F238E27FC236}">
                <a16:creationId xmlns:a16="http://schemas.microsoft.com/office/drawing/2014/main" id="{40D28EB5-9BF4-F35A-CA46-F34DF797117F}"/>
              </a:ext>
            </a:extLst>
          </p:cNvPr>
          <p:cNvSpPr/>
          <p:nvPr/>
        </p:nvSpPr>
        <p:spPr>
          <a:xfrm>
            <a:off x="474345" y="507823"/>
            <a:ext cx="775335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600" b="1" dirty="0">
                <a:solidFill>
                  <a:srgbClr val="333333"/>
                </a:solidFill>
                <a:latin typeface="+mj-lt"/>
              </a:rPr>
              <a:t>Doença Renal </a:t>
            </a:r>
            <a:r>
              <a:rPr lang="pt-PT" sz="1600" b="1" dirty="0" err="1">
                <a:solidFill>
                  <a:srgbClr val="333333"/>
                </a:solidFill>
                <a:latin typeface="+mj-lt"/>
              </a:rPr>
              <a:t>Poliquística</a:t>
            </a:r>
            <a:r>
              <a:rPr lang="pt-PT" sz="1600" b="1" dirty="0">
                <a:solidFill>
                  <a:srgbClr val="333333"/>
                </a:solidFill>
                <a:latin typeface="+mj-lt"/>
              </a:rPr>
              <a:t> Autossómica dominante na Doença Renal Crónica</a:t>
            </a:r>
            <a:endParaRPr kumimoji="0" lang="en-AU" sz="1600" b="1" i="0" u="none" strike="noStrike" kern="1200" cap="none" spc="-15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j-lt"/>
              <a:ea typeface="+mn-ea"/>
              <a:cs typeface="Roboto Slab Regular"/>
            </a:endParaRPr>
          </a:p>
        </p:txBody>
      </p:sp>
      <p:sp>
        <p:nvSpPr>
          <p:cNvPr id="11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0FDA16E9-99AE-A827-CBFB-6D56E1777C4A}"/>
              </a:ext>
            </a:extLst>
          </p:cNvPr>
          <p:cNvSpPr/>
          <p:nvPr/>
        </p:nvSpPr>
        <p:spPr>
          <a:xfrm>
            <a:off x="474345" y="762000"/>
            <a:ext cx="8195310" cy="23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700" dirty="0">
                <a:solidFill>
                  <a:srgbClr val="333333"/>
                </a:solidFill>
                <a:latin typeface="+mj-lt"/>
              </a:rPr>
              <a:t>João Mário; Jorge Malheiro; Leila Cardoso; Miguel </a:t>
            </a:r>
            <a:r>
              <a:rPr lang="pt-PT" sz="700" dirty="0" err="1">
                <a:solidFill>
                  <a:srgbClr val="333333"/>
                </a:solidFill>
                <a:latin typeface="+mj-lt"/>
              </a:rPr>
              <a:t>Bigotte</a:t>
            </a:r>
            <a:r>
              <a:rPr lang="pt-PT" sz="700" dirty="0">
                <a:solidFill>
                  <a:srgbClr val="333333"/>
                </a:solidFill>
                <a:latin typeface="+mj-lt"/>
              </a:rPr>
              <a:t> Vieira; Vital da Silva Domingues; Joaquim Calado</a:t>
            </a:r>
            <a:endParaRPr lang="pt-PT" sz="700" i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20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89351F03-CFD5-5114-9A95-5F8B25EA53B1}"/>
              </a:ext>
            </a:extLst>
          </p:cNvPr>
          <p:cNvSpPr/>
          <p:nvPr/>
        </p:nvSpPr>
        <p:spPr>
          <a:xfrm>
            <a:off x="474345" y="3293009"/>
            <a:ext cx="8195310" cy="4388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PT" sz="800" b="1" dirty="0">
                <a:solidFill>
                  <a:srgbClr val="830051"/>
                </a:solidFill>
                <a:latin typeface="+mj-lt"/>
              </a:rPr>
              <a:t>Tabela 12.</a:t>
            </a:r>
          </a:p>
          <a:p>
            <a:pPr algn="ctr">
              <a:lnSpc>
                <a:spcPct val="150000"/>
              </a:lnSpc>
            </a:pPr>
            <a:r>
              <a:rPr lang="pt-PT" sz="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Sinais de alerta para o diagnóstico de ADPKD</a:t>
            </a:r>
          </a:p>
        </p:txBody>
      </p:sp>
      <p:pic>
        <p:nvPicPr>
          <p:cNvPr id="6" name="Imagem 5" descr="Uma imagem com texto, captura de ecrã, Tipo de letra&#10;&#10;Descrição gerada automaticamente">
            <a:extLst>
              <a:ext uri="{FF2B5EF4-FFF2-40B4-BE49-F238E27FC236}">
                <a16:creationId xmlns:a16="http://schemas.microsoft.com/office/drawing/2014/main" id="{A0233B53-7882-188D-6409-67A4D6E9850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6646" y="3730530"/>
            <a:ext cx="4350709" cy="2673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78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Imagem 63" descr="Uma imagem com escuridão, preto, captura de ecrã, esguro&#10;&#10;Descrição gerada automaticamente">
            <a:extLst>
              <a:ext uri="{FF2B5EF4-FFF2-40B4-BE49-F238E27FC236}">
                <a16:creationId xmlns:a16="http://schemas.microsoft.com/office/drawing/2014/main" id="{B68476AF-D388-84DC-E1D4-2F6EAA391D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137" y="-685800"/>
            <a:ext cx="4699863" cy="42672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74345" y="507823"/>
            <a:ext cx="775335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600" b="1" dirty="0">
                <a:solidFill>
                  <a:srgbClr val="333333"/>
                </a:solidFill>
                <a:latin typeface="+mj-lt"/>
              </a:rPr>
              <a:t>Doença Renal </a:t>
            </a:r>
            <a:r>
              <a:rPr lang="pt-PT" sz="1600" b="1" dirty="0" err="1">
                <a:solidFill>
                  <a:srgbClr val="333333"/>
                </a:solidFill>
                <a:latin typeface="+mj-lt"/>
              </a:rPr>
              <a:t>Poliquística</a:t>
            </a:r>
            <a:r>
              <a:rPr lang="pt-PT" sz="1600" b="1" dirty="0">
                <a:solidFill>
                  <a:srgbClr val="333333"/>
                </a:solidFill>
                <a:latin typeface="+mj-lt"/>
              </a:rPr>
              <a:t> Autossómica dominante na Doença Renal Crónica</a:t>
            </a:r>
            <a:endParaRPr kumimoji="0" lang="en-AU" sz="1600" b="1" i="0" u="none" strike="noStrike" kern="1200" cap="none" spc="-15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j-lt"/>
              <a:ea typeface="+mn-ea"/>
              <a:cs typeface="Roboto Slab Regular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5AF43CEA-6E5D-303C-B843-394930481049}"/>
              </a:ext>
            </a:extLst>
          </p:cNvPr>
          <p:cNvSpPr/>
          <p:nvPr/>
        </p:nvSpPr>
        <p:spPr>
          <a:xfrm>
            <a:off x="0" y="-22687"/>
            <a:ext cx="9144000" cy="34378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" dist="25400" dir="5400000" algn="ctr" rotWithShape="0">
              <a:srgbClr val="000000">
                <a:alpha val="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4" name="Imagem 3" descr="Uma imagem com Tipo de letra, Gráficos, design gráfico, logótipo&#10;&#10;Descrição gerada automaticamente">
            <a:extLst>
              <a:ext uri="{FF2B5EF4-FFF2-40B4-BE49-F238E27FC236}">
                <a16:creationId xmlns:a16="http://schemas.microsoft.com/office/drawing/2014/main" id="{B45EF6C7-D587-6A45-2A0B-8A2473C374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58143"/>
            <a:ext cx="749479" cy="182124"/>
          </a:xfrm>
          <a:prstGeom prst="rect">
            <a:avLst/>
          </a:prstGeom>
        </p:spPr>
      </p:pic>
      <p:pic>
        <p:nvPicPr>
          <p:cNvPr id="12" name="Imagem 11" descr="Uma imagem com Gráficos, Tipo de letra, design gráfico, Magenta&#10;&#10;Descrição gerada automaticamente">
            <a:extLst>
              <a:ext uri="{FF2B5EF4-FFF2-40B4-BE49-F238E27FC236}">
                <a16:creationId xmlns:a16="http://schemas.microsoft.com/office/drawing/2014/main" id="{5B27527C-4A3A-F5B1-5754-BF1876BFA8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21" y="57031"/>
            <a:ext cx="1066799" cy="184348"/>
          </a:xfrm>
          <a:prstGeom prst="rect">
            <a:avLst/>
          </a:prstGeom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37407A45-FF2F-4B47-2168-34D4575289DD}"/>
              </a:ext>
            </a:extLst>
          </p:cNvPr>
          <p:cNvSpPr/>
          <p:nvPr/>
        </p:nvSpPr>
        <p:spPr>
          <a:xfrm>
            <a:off x="475363" y="1170801"/>
            <a:ext cx="775335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Gestão</a:t>
            </a:r>
            <a:endParaRPr kumimoji="0" lang="en-AU" sz="1000" b="1" i="0" u="none" strike="noStrike" kern="1200" cap="none" spc="-15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j-lt"/>
              <a:ea typeface="+mn-ea"/>
              <a:cs typeface="Roboto Slab Regular"/>
            </a:endParaRPr>
          </a:p>
        </p:txBody>
      </p:sp>
      <p:sp>
        <p:nvSpPr>
          <p:cNvPr id="9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7E8BF3F0-87D8-37D6-EAE5-7579D4B299AF}"/>
              </a:ext>
            </a:extLst>
          </p:cNvPr>
          <p:cNvSpPr/>
          <p:nvPr/>
        </p:nvSpPr>
        <p:spPr>
          <a:xfrm>
            <a:off x="474345" y="762000"/>
            <a:ext cx="8195310" cy="23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700" dirty="0">
                <a:solidFill>
                  <a:srgbClr val="333333"/>
                </a:solidFill>
                <a:latin typeface="+mj-lt"/>
              </a:rPr>
              <a:t>João Mário; Jorge Malheiro; Leila Cardoso; Miguel </a:t>
            </a:r>
            <a:r>
              <a:rPr lang="pt-PT" sz="700" dirty="0" err="1">
                <a:solidFill>
                  <a:srgbClr val="333333"/>
                </a:solidFill>
                <a:latin typeface="+mj-lt"/>
              </a:rPr>
              <a:t>Bigotte</a:t>
            </a:r>
            <a:r>
              <a:rPr lang="pt-PT" sz="700" dirty="0">
                <a:solidFill>
                  <a:srgbClr val="333333"/>
                </a:solidFill>
                <a:latin typeface="+mj-lt"/>
              </a:rPr>
              <a:t> Vieira; Vital da Silva Domingues; Joaquim Calado</a:t>
            </a:r>
            <a:endParaRPr lang="pt-PT" sz="700" i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3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B4650790-7D1F-1B2C-F178-80EE827CB398}"/>
              </a:ext>
            </a:extLst>
          </p:cNvPr>
          <p:cNvSpPr/>
          <p:nvPr/>
        </p:nvSpPr>
        <p:spPr>
          <a:xfrm>
            <a:off x="474345" y="1542362"/>
            <a:ext cx="8195310" cy="9928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Recomenda-se que os doentes sejam referenciados aos cuidados secundários assim que o diagnóstico é feito, idealmente quando a função renal ainda não está comprometida.</a:t>
            </a:r>
          </a:p>
          <a:p>
            <a:pPr>
              <a:lnSpc>
                <a:spcPct val="150000"/>
              </a:lnSpc>
            </a:pPr>
            <a:endParaRPr lang="pt-PT" sz="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gestão da ADPKD requer uma equipa multidisciplinar. Para além dos nefrologistas são necessários médicos de medicina geral e familiar, assistentes sociais, psicólogos, radiologistas, geneticistas e todas as especialidades necessárias para a gestão das complicações renais e </a:t>
            </a:r>
            <a:r>
              <a:rPr lang="pt-PT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extrarrenais</a:t>
            </a: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pt-PT" sz="800" i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A2458E0E-F2BE-E670-7358-D948F905E314}"/>
              </a:ext>
            </a:extLst>
          </p:cNvPr>
          <p:cNvSpPr/>
          <p:nvPr/>
        </p:nvSpPr>
        <p:spPr>
          <a:xfrm>
            <a:off x="474345" y="2622033"/>
            <a:ext cx="8195310" cy="4388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PT" sz="800" b="1" dirty="0">
                <a:solidFill>
                  <a:srgbClr val="830051"/>
                </a:solidFill>
                <a:latin typeface="+mj-lt"/>
              </a:rPr>
              <a:t>Tabela 13.</a:t>
            </a:r>
          </a:p>
          <a:p>
            <a:pPr algn="ctr">
              <a:lnSpc>
                <a:spcPct val="150000"/>
              </a:lnSpc>
            </a:pPr>
            <a:r>
              <a:rPr lang="pt-PT" sz="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Pontos de Intervenção na gestão da ADPKD</a:t>
            </a:r>
          </a:p>
        </p:txBody>
      </p:sp>
      <p:pic>
        <p:nvPicPr>
          <p:cNvPr id="11" name="Imagem 10" descr="Uma imagem com texto, captura de ecrã, Tipo de letra&#10;&#10;Descrição gerada automaticamente">
            <a:extLst>
              <a:ext uri="{FF2B5EF4-FFF2-40B4-BE49-F238E27FC236}">
                <a16:creationId xmlns:a16="http://schemas.microsoft.com/office/drawing/2014/main" id="{501FD04B-0A5F-BFA9-C2C5-B5F3CB2BAAD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700" y="3066622"/>
            <a:ext cx="4038600" cy="1885011"/>
          </a:xfrm>
          <a:prstGeom prst="rect">
            <a:avLst/>
          </a:prstGeom>
        </p:spPr>
      </p:pic>
      <p:sp>
        <p:nvSpPr>
          <p:cNvPr id="13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15B2525B-1DE2-78C9-AAA8-ADCF1C134DE0}"/>
              </a:ext>
            </a:extLst>
          </p:cNvPr>
          <p:cNvSpPr/>
          <p:nvPr/>
        </p:nvSpPr>
        <p:spPr>
          <a:xfrm>
            <a:off x="469721" y="5436832"/>
            <a:ext cx="8195310" cy="8106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Os doentes com ADPKD devem ser aconselhados a manter uma dieta e um peso saudáveis. A restrição calórica pode retardar a progressão da doença. Recomenda-se também a prática regular de exercício físico, a prevenção do tabagismo e a limitação do uso de anti-inflamatórios não esteroides. A ingestão de sal deve ser limitada a 5 gramas por dia. A ingestão elevada de água deve ser fortemente encorajada não só para prevenir a nefrolitíase, mas também devido à sua capacidade de suprimir a atividade da vasopressina, que pode ter efeitos benéficos na progressão da ADPKD.</a:t>
            </a:r>
            <a:endParaRPr lang="pt-PT" sz="800" i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Rectangle 6">
            <a:extLst>
              <a:ext uri="{FF2B5EF4-FFF2-40B4-BE49-F238E27FC236}">
                <a16:creationId xmlns:a16="http://schemas.microsoft.com/office/drawing/2014/main" id="{A6ED7C79-55D8-FAE8-BBEA-9ACB7631368F}"/>
              </a:ext>
            </a:extLst>
          </p:cNvPr>
          <p:cNvSpPr/>
          <p:nvPr/>
        </p:nvSpPr>
        <p:spPr>
          <a:xfrm>
            <a:off x="466115" y="5192527"/>
            <a:ext cx="775335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1" dirty="0" err="1">
                <a:solidFill>
                  <a:srgbClr val="E8A83B"/>
                </a:solidFill>
                <a:latin typeface="Segoe UI" panose="020B0502040204020203" pitchFamily="34" charset="0"/>
              </a:rPr>
              <a:t>Intervenções</a:t>
            </a:r>
            <a:r>
              <a:rPr lang="en-US" sz="1000" b="1" dirty="0">
                <a:solidFill>
                  <a:srgbClr val="E8A83B"/>
                </a:solidFill>
                <a:latin typeface="Segoe UI" panose="020B0502040204020203" pitchFamily="34" charset="0"/>
              </a:rPr>
              <a:t> no </a:t>
            </a:r>
            <a:r>
              <a:rPr lang="en-US" sz="1000" b="1" dirty="0" err="1">
                <a:solidFill>
                  <a:srgbClr val="E8A83B"/>
                </a:solidFill>
                <a:latin typeface="Segoe UI" panose="020B0502040204020203" pitchFamily="34" charset="0"/>
              </a:rPr>
              <a:t>estilo</a:t>
            </a:r>
            <a:r>
              <a:rPr lang="en-US" sz="1000" b="1" dirty="0">
                <a:solidFill>
                  <a:srgbClr val="E8A83B"/>
                </a:solidFill>
                <a:latin typeface="Segoe UI" panose="020B0502040204020203" pitchFamily="34" charset="0"/>
              </a:rPr>
              <a:t> de </a:t>
            </a:r>
            <a:r>
              <a:rPr lang="en-US" sz="1000" b="1" dirty="0" err="1">
                <a:solidFill>
                  <a:srgbClr val="E8A83B"/>
                </a:solidFill>
                <a:latin typeface="Segoe UI" panose="020B0502040204020203" pitchFamily="34" charset="0"/>
              </a:rPr>
              <a:t>vida</a:t>
            </a:r>
            <a:endParaRPr kumimoji="0" lang="en-AU" sz="1000" b="1" i="0" u="none" strike="noStrike" kern="1200" cap="none" spc="-150" normalizeH="0" baseline="0" noProof="0" dirty="0">
              <a:ln>
                <a:noFill/>
              </a:ln>
              <a:solidFill>
                <a:srgbClr val="E9AD47"/>
              </a:solidFill>
              <a:effectLst/>
              <a:uLnTx/>
              <a:uFillTx/>
              <a:latin typeface="+mj-lt"/>
              <a:ea typeface="+mn-ea"/>
              <a:cs typeface="Roboto Slab Regular"/>
            </a:endParaRPr>
          </a:p>
        </p:txBody>
      </p:sp>
    </p:spTree>
    <p:extLst>
      <p:ext uri="{BB962C8B-B14F-4D97-AF65-F5344CB8AC3E}">
        <p14:creationId xmlns:p14="http://schemas.microsoft.com/office/powerpoint/2010/main" val="1714536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Imagem 63" descr="Uma imagem com escuridão, preto, captura de ecrã, esguro&#10;&#10;Descrição gerada automaticamente">
            <a:extLst>
              <a:ext uri="{FF2B5EF4-FFF2-40B4-BE49-F238E27FC236}">
                <a16:creationId xmlns:a16="http://schemas.microsoft.com/office/drawing/2014/main" id="{B68476AF-D388-84DC-E1D4-2F6EAA391D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137" y="-685800"/>
            <a:ext cx="4699863" cy="42672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78969" y="507823"/>
            <a:ext cx="7753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Introdução</a:t>
            </a:r>
            <a:endParaRPr kumimoji="0" lang="en-AU" sz="2500" b="1" i="0" u="none" strike="noStrike" kern="1200" cap="none" spc="-15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j-lt"/>
              <a:ea typeface="+mn-ea"/>
              <a:cs typeface="Roboto Slab Regular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5AF43CEA-6E5D-303C-B843-394930481049}"/>
              </a:ext>
            </a:extLst>
          </p:cNvPr>
          <p:cNvSpPr/>
          <p:nvPr/>
        </p:nvSpPr>
        <p:spPr>
          <a:xfrm>
            <a:off x="0" y="-22687"/>
            <a:ext cx="9144000" cy="34378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" dist="25400" dir="5400000" algn="ctr" rotWithShape="0">
              <a:srgbClr val="000000">
                <a:alpha val="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4" name="Imagem 3" descr="Uma imagem com Tipo de letra, Gráficos, design gráfico, logótipo&#10;&#10;Descrição gerada automaticamente">
            <a:extLst>
              <a:ext uri="{FF2B5EF4-FFF2-40B4-BE49-F238E27FC236}">
                <a16:creationId xmlns:a16="http://schemas.microsoft.com/office/drawing/2014/main" id="{B45EF6C7-D587-6A45-2A0B-8A2473C374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58143"/>
            <a:ext cx="749479" cy="182124"/>
          </a:xfrm>
          <a:prstGeom prst="rect">
            <a:avLst/>
          </a:prstGeom>
        </p:spPr>
      </p:pic>
      <p:pic>
        <p:nvPicPr>
          <p:cNvPr id="12" name="Imagem 11" descr="Uma imagem com Gráficos, Tipo de letra, design gráfico, Magenta&#10;&#10;Descrição gerada automaticamente">
            <a:extLst>
              <a:ext uri="{FF2B5EF4-FFF2-40B4-BE49-F238E27FC236}">
                <a16:creationId xmlns:a16="http://schemas.microsoft.com/office/drawing/2014/main" id="{5B27527C-4A3A-F5B1-5754-BF1876BFA8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21" y="57031"/>
            <a:ext cx="1066799" cy="184348"/>
          </a:xfrm>
          <a:prstGeom prst="rect">
            <a:avLst/>
          </a:prstGeom>
        </p:spPr>
      </p:pic>
      <p:pic>
        <p:nvPicPr>
          <p:cNvPr id="10" name="Imagem 9" descr="Uma imagem com pessoa, interior, Equipamento médico, cuidados de saúde&#10;&#10;Descrição gerada automaticamente">
            <a:extLst>
              <a:ext uri="{FF2B5EF4-FFF2-40B4-BE49-F238E27FC236}">
                <a16:creationId xmlns:a16="http://schemas.microsoft.com/office/drawing/2014/main" id="{F5D962E5-1088-FC8E-F7CA-1CF1874897C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662" y="1065740"/>
            <a:ext cx="8238537" cy="3020695"/>
          </a:xfrm>
          <a:prstGeom prst="rect">
            <a:avLst/>
          </a:prstGeom>
        </p:spPr>
      </p:pic>
      <p:sp>
        <p:nvSpPr>
          <p:cNvPr id="13" name="Rectangle 6">
            <a:hlinkClick r:id="rId6" action="ppaction://hlinksldjump"/>
            <a:extLst>
              <a:ext uri="{FF2B5EF4-FFF2-40B4-BE49-F238E27FC236}">
                <a16:creationId xmlns:a16="http://schemas.microsoft.com/office/drawing/2014/main" id="{72CB427E-03B8-19D1-3424-CC53F35C3E46}"/>
              </a:ext>
            </a:extLst>
          </p:cNvPr>
          <p:cNvSpPr/>
          <p:nvPr/>
        </p:nvSpPr>
        <p:spPr>
          <a:xfrm>
            <a:off x="751583" y="2796477"/>
            <a:ext cx="7921216" cy="10418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700" b="1" dirty="0">
                <a:solidFill>
                  <a:srgbClr val="FFFFFF"/>
                </a:solidFill>
                <a:latin typeface="+mj-lt"/>
              </a:rPr>
              <a:t>Com o objetivo de melhorar os cuidados prestados aos doentes com DRC e reforçar a comunicação entre os prestadores de cuidados de saúde, apresentamos um documento com as orientações de base para o diagnóstico da DRC, a sua gestão de acordo com as suas diferentes etiologias e os critérios de referenciação para os cuidados de saúde hospitalares. </a:t>
            </a:r>
          </a:p>
          <a:p>
            <a:pPr>
              <a:lnSpc>
                <a:spcPct val="150000"/>
              </a:lnSpc>
            </a:pPr>
            <a:endParaRPr lang="en-US" sz="700" b="1" dirty="0">
              <a:solidFill>
                <a:srgbClr val="FFFFFF"/>
              </a:solidFill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pt-PT" sz="700" b="1" dirty="0">
                <a:solidFill>
                  <a:srgbClr val="FFFFFF"/>
                </a:solidFill>
                <a:latin typeface="+mj-lt"/>
              </a:rPr>
              <a:t>O presente livro resumo aborda de forma sucinta as principais mensagens contidas em</a:t>
            </a:r>
            <a:r>
              <a:rPr lang="pt-PT" sz="700" b="1" i="1" dirty="0">
                <a:solidFill>
                  <a:srgbClr val="FFFFFF"/>
                </a:solidFill>
                <a:latin typeface="+mj-lt"/>
              </a:rPr>
              <a:t> “</a:t>
            </a:r>
            <a:r>
              <a:rPr lang="pt-PT" sz="700" b="1" i="1" dirty="0" err="1">
                <a:solidFill>
                  <a:srgbClr val="FFFFFF"/>
                </a:solidFill>
                <a:latin typeface="+mj-lt"/>
              </a:rPr>
              <a:t>Chronic</a:t>
            </a:r>
            <a:r>
              <a:rPr lang="pt-PT" sz="700" b="1" i="1" dirty="0">
                <a:solidFill>
                  <a:srgbClr val="FFFFFF"/>
                </a:solidFill>
                <a:latin typeface="+mj-lt"/>
              </a:rPr>
              <a:t> kidney disease: a </a:t>
            </a:r>
            <a:r>
              <a:rPr lang="pt-PT" sz="700" b="1" i="1" dirty="0" err="1">
                <a:solidFill>
                  <a:srgbClr val="FFFFFF"/>
                </a:solidFill>
                <a:latin typeface="+mj-lt"/>
              </a:rPr>
              <a:t>practical</a:t>
            </a:r>
            <a:r>
              <a:rPr lang="pt-PT" sz="700" b="1" i="1" dirty="0">
                <a:solidFill>
                  <a:srgbClr val="FFFFFF"/>
                </a:solidFill>
                <a:latin typeface="+mj-lt"/>
              </a:rPr>
              <a:t> </a:t>
            </a:r>
            <a:r>
              <a:rPr lang="pt-PT" sz="700" b="1" i="1" dirty="0" err="1">
                <a:solidFill>
                  <a:srgbClr val="FFFFFF"/>
                </a:solidFill>
                <a:latin typeface="+mj-lt"/>
              </a:rPr>
              <a:t>guide</a:t>
            </a:r>
            <a:r>
              <a:rPr lang="pt-PT" sz="700" b="1" i="1" dirty="0">
                <a:solidFill>
                  <a:srgbClr val="FFFFFF"/>
                </a:solidFill>
                <a:latin typeface="+mj-lt"/>
              </a:rPr>
              <a:t> (ACT-NAU)”</a:t>
            </a:r>
            <a:r>
              <a:rPr lang="pt-PT" sz="700" b="1" i="0" dirty="0">
                <a:solidFill>
                  <a:srgbClr val="FFFFFF"/>
                </a:solidFill>
                <a:latin typeface="+mj-lt"/>
              </a:rPr>
              <a:t> e pretende ser uma ferramenta útil para a gestão do dia-a-dia do doente com DRC. Este documento foi elaborado e revisto pelos autores do manuscrito original e a informação nele contida tem como base o mesmo. Toda a informação adicional, encontra-se devidamente assinalada e referenciada. A produção deste resumo foi autorizada por todos os autores.</a:t>
            </a:r>
            <a:endParaRPr lang="pt-PT" sz="700" i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15" name="Rectangle 6">
            <a:hlinkClick r:id="rId6" action="ppaction://hlinksldjump"/>
            <a:extLst>
              <a:ext uri="{FF2B5EF4-FFF2-40B4-BE49-F238E27FC236}">
                <a16:creationId xmlns:a16="http://schemas.microsoft.com/office/drawing/2014/main" id="{482FE239-E83A-43C0-1244-E07555EEA319}"/>
              </a:ext>
            </a:extLst>
          </p:cNvPr>
          <p:cNvSpPr/>
          <p:nvPr/>
        </p:nvSpPr>
        <p:spPr>
          <a:xfrm>
            <a:off x="600663" y="4343400"/>
            <a:ext cx="8445680" cy="2285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 doença renal crónica (DRC) é um problema de saúde pública que está associado a um aumento da morbilidade e da mortalidade a nível mundial e é um importante fator de risco para as doenças cardiovasculares. A prevalência da DRC está a aumentar exponencialmente a nível mundial. A sua prevalência em Portugal é de 20,9% nos </a:t>
            </a:r>
            <a:r>
              <a:rPr lang="pt-PT" sz="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estadios</a:t>
            </a: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1 a 5 da DRC e de 9,8% nos </a:t>
            </a:r>
            <a:r>
              <a:rPr lang="pt-PT" sz="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estadios</a:t>
            </a: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≥ G3a/A1 da DRC, pelo que é de extrema importância que este problema de saúde seja devidamente abordado nos cuidados de saúde primários. </a:t>
            </a:r>
          </a:p>
          <a:p>
            <a:pPr>
              <a:lnSpc>
                <a:spcPct val="150000"/>
              </a:lnSpc>
            </a:pPr>
            <a:endParaRPr lang="en-US" sz="8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As causas mais comuns de DRC são a hipertensão e a diabetes, pelo que se recomenda o rastreio regular da DRC nestes doentes. Outros fatores que contribuem para a DRC são a lesão renal aguda (LRA), a obesidade, o tabagismo, as doenças infeciosas, as doenças renais hereditárias, os fármacos nefrotóxicos e, menos frequentemente, os contaminantes dos alimentos ou da água potável, os metais pesados, os produtos químicos industriais e agrícolas e as temperaturas elevadas. </a:t>
            </a:r>
          </a:p>
          <a:p>
            <a:pPr>
              <a:lnSpc>
                <a:spcPct val="150000"/>
              </a:lnSpc>
            </a:pPr>
            <a:endParaRPr lang="en-US" sz="8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 DRC representa um grande encargo para os sistemas de saúde, com tendência para crescer devido não só ao aumento da prevalência da hipertensão e da diabetes, mas também ao envelhecimento da população. Isto resultará numa maior procura do sistema de saúde, num maior consumo de recursos e em maiores despesas com os cuidados de saúde. Por conseguinte, é da maior importância sensibilizar os médicos para a prevenção da DRC e dos seus fatores de risco, permitindo um rastreio adequado para um diagnóstico precoce e um tratamento e encaminhamento corretos para os cuidados de saúde hospitalares.</a:t>
            </a:r>
            <a:endParaRPr lang="pt-PT" sz="800" i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2640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Imagem 63" descr="Uma imagem com escuridão, preto, captura de ecrã, esguro&#10;&#10;Descrição gerada automaticamente">
            <a:extLst>
              <a:ext uri="{FF2B5EF4-FFF2-40B4-BE49-F238E27FC236}">
                <a16:creationId xmlns:a16="http://schemas.microsoft.com/office/drawing/2014/main" id="{B68476AF-D388-84DC-E1D4-2F6EAA391D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137" y="-685800"/>
            <a:ext cx="4699863" cy="4267200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5AF43CEA-6E5D-303C-B843-394930481049}"/>
              </a:ext>
            </a:extLst>
          </p:cNvPr>
          <p:cNvSpPr/>
          <p:nvPr/>
        </p:nvSpPr>
        <p:spPr>
          <a:xfrm>
            <a:off x="0" y="-22687"/>
            <a:ext cx="9144000" cy="34378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" dist="25400" dir="5400000" algn="ctr" rotWithShape="0">
              <a:srgbClr val="000000">
                <a:alpha val="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4" name="Imagem 3" descr="Uma imagem com Tipo de letra, Gráficos, design gráfico, logótipo&#10;&#10;Descrição gerada automaticamente">
            <a:extLst>
              <a:ext uri="{FF2B5EF4-FFF2-40B4-BE49-F238E27FC236}">
                <a16:creationId xmlns:a16="http://schemas.microsoft.com/office/drawing/2014/main" id="{B45EF6C7-D587-6A45-2A0B-8A2473C374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58143"/>
            <a:ext cx="749479" cy="182124"/>
          </a:xfrm>
          <a:prstGeom prst="rect">
            <a:avLst/>
          </a:prstGeom>
        </p:spPr>
      </p:pic>
      <p:pic>
        <p:nvPicPr>
          <p:cNvPr id="12" name="Imagem 11" descr="Uma imagem com Gráficos, Tipo de letra, design gráfico, Magenta&#10;&#10;Descrição gerada automaticamente">
            <a:extLst>
              <a:ext uri="{FF2B5EF4-FFF2-40B4-BE49-F238E27FC236}">
                <a16:creationId xmlns:a16="http://schemas.microsoft.com/office/drawing/2014/main" id="{5B27527C-4A3A-F5B1-5754-BF1876BFA8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21" y="57031"/>
            <a:ext cx="1066799" cy="184348"/>
          </a:xfrm>
          <a:prstGeom prst="rect">
            <a:avLst/>
          </a:prstGeom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37407A45-FF2F-4B47-2168-34D4575289DD}"/>
              </a:ext>
            </a:extLst>
          </p:cNvPr>
          <p:cNvSpPr/>
          <p:nvPr/>
        </p:nvSpPr>
        <p:spPr>
          <a:xfrm>
            <a:off x="475363" y="1170801"/>
            <a:ext cx="775335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000" b="1" dirty="0">
                <a:solidFill>
                  <a:srgbClr val="E8A83B"/>
                </a:solidFill>
                <a:latin typeface="+mj-lt"/>
              </a:rPr>
              <a:t>Tratamento da hipertensão</a:t>
            </a:r>
            <a:endParaRPr kumimoji="0" lang="en-AU" sz="1000" b="1" i="0" u="none" strike="noStrike" kern="1200" cap="none" spc="-15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j-lt"/>
              <a:ea typeface="+mn-ea"/>
              <a:cs typeface="Roboto Slab Regular"/>
            </a:endParaRPr>
          </a:p>
        </p:txBody>
      </p:sp>
      <p:sp>
        <p:nvSpPr>
          <p:cNvPr id="3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B4650790-7D1F-1B2C-F178-80EE827CB398}"/>
              </a:ext>
            </a:extLst>
          </p:cNvPr>
          <p:cNvSpPr/>
          <p:nvPr/>
        </p:nvSpPr>
        <p:spPr>
          <a:xfrm>
            <a:off x="474345" y="1429407"/>
            <a:ext cx="8195310" cy="17315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800" dirty="0">
                <a:solidFill>
                  <a:srgbClr val="333333"/>
                </a:solidFill>
              </a:rPr>
              <a:t>Em comparação com a população em geral, os indivíduos com ADPKD têm um risco acrescido de hipertensão. Para controlar a pressão arterial, os fármacos bloqueadores do SRAA são agentes de primeira linha.</a:t>
            </a:r>
          </a:p>
          <a:p>
            <a:pPr>
              <a:lnSpc>
                <a:spcPct val="150000"/>
              </a:lnSpc>
            </a:pPr>
            <a:endParaRPr lang="pt-PT" sz="800" dirty="0">
              <a:solidFill>
                <a:srgbClr val="333333"/>
              </a:solidFill>
            </a:endParaRPr>
          </a:p>
          <a:p>
            <a:pPr>
              <a:lnSpc>
                <a:spcPct val="150000"/>
              </a:lnSpc>
            </a:pPr>
            <a:r>
              <a:rPr lang="pt-PT" sz="800" dirty="0">
                <a:solidFill>
                  <a:srgbClr val="333333"/>
                </a:solidFill>
              </a:rPr>
              <a:t>O estudo HALT-PKD, que envolveu doentes com ADPKD em fase inicial, com idades compreendidas entre os 15 e os 49 anos, com uma </a:t>
            </a:r>
            <a:r>
              <a:rPr lang="pt-PT" sz="800" dirty="0" err="1">
                <a:solidFill>
                  <a:srgbClr val="333333"/>
                </a:solidFill>
              </a:rPr>
              <a:t>TFGe</a:t>
            </a:r>
            <a:r>
              <a:rPr lang="pt-PT" sz="800" dirty="0">
                <a:solidFill>
                  <a:srgbClr val="333333"/>
                </a:solidFill>
              </a:rPr>
              <a:t> &gt; 60 ml/min/1,73 m</a:t>
            </a:r>
            <a:r>
              <a:rPr lang="pt-PT" sz="800" baseline="30000" dirty="0">
                <a:solidFill>
                  <a:srgbClr val="333333"/>
                </a:solidFill>
              </a:rPr>
              <a:t>2</a:t>
            </a:r>
            <a:r>
              <a:rPr lang="pt-PT" sz="800" baseline="0" dirty="0">
                <a:solidFill>
                  <a:srgbClr val="333333"/>
                </a:solidFill>
              </a:rPr>
              <a:t> , demonstrou que, em doentes jovens com </a:t>
            </a:r>
            <a:r>
              <a:rPr lang="pt-PT" sz="800" baseline="0" dirty="0" err="1">
                <a:solidFill>
                  <a:srgbClr val="333333"/>
                </a:solidFill>
              </a:rPr>
              <a:t>TFGe</a:t>
            </a:r>
            <a:r>
              <a:rPr lang="pt-PT" sz="800" baseline="0" dirty="0">
                <a:solidFill>
                  <a:srgbClr val="333333"/>
                </a:solidFill>
              </a:rPr>
              <a:t> preservada e sem comorbilidades cardiovasculares significativas, uma pressão arterial &lt; 110/75 mmHg era segura e estava associada a uma redução modesta do volume renal total. Com exceção destes doentes, os valores-alvo para a pressão arterial são semelhantes aos da DRC.</a:t>
            </a:r>
          </a:p>
          <a:p>
            <a:pPr>
              <a:lnSpc>
                <a:spcPct val="150000"/>
              </a:lnSpc>
            </a:pPr>
            <a:endParaRPr lang="pt-PT" sz="800" baseline="0" dirty="0">
              <a:solidFill>
                <a:srgbClr val="333333"/>
              </a:solidFill>
            </a:endParaRPr>
          </a:p>
          <a:p>
            <a:pPr>
              <a:lnSpc>
                <a:spcPct val="150000"/>
              </a:lnSpc>
            </a:pPr>
            <a:r>
              <a:rPr lang="pt-PT" sz="800" baseline="0" dirty="0">
                <a:solidFill>
                  <a:srgbClr val="333333"/>
                </a:solidFill>
              </a:rPr>
              <a:t>Tendo em conta que as manifestações cardiovasculares da ADPKD manifestam-se desde a idade jovem, recomenda-se o rastreio da hipertensão em crianças com história familiar de ADPKD a partir dos 5 anos de idade, de 3 em 3 anos.</a:t>
            </a:r>
            <a:endParaRPr lang="pt-PT" sz="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Rectangle 6">
            <a:extLst>
              <a:ext uri="{FF2B5EF4-FFF2-40B4-BE49-F238E27FC236}">
                <a16:creationId xmlns:a16="http://schemas.microsoft.com/office/drawing/2014/main" id="{40D28EB5-9BF4-F35A-CA46-F34DF797117F}"/>
              </a:ext>
            </a:extLst>
          </p:cNvPr>
          <p:cNvSpPr/>
          <p:nvPr/>
        </p:nvSpPr>
        <p:spPr>
          <a:xfrm>
            <a:off x="474345" y="507823"/>
            <a:ext cx="775335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600" b="1" dirty="0">
                <a:solidFill>
                  <a:srgbClr val="333333"/>
                </a:solidFill>
                <a:latin typeface="+mj-lt"/>
              </a:rPr>
              <a:t>Doença Renal </a:t>
            </a:r>
            <a:r>
              <a:rPr lang="pt-PT" sz="1600" b="1" dirty="0" err="1">
                <a:solidFill>
                  <a:srgbClr val="333333"/>
                </a:solidFill>
                <a:latin typeface="+mj-lt"/>
              </a:rPr>
              <a:t>Poliquística</a:t>
            </a:r>
            <a:r>
              <a:rPr lang="pt-PT" sz="1600" b="1" dirty="0">
                <a:solidFill>
                  <a:srgbClr val="333333"/>
                </a:solidFill>
                <a:latin typeface="+mj-lt"/>
              </a:rPr>
              <a:t> Autossómica dominante na Doença Renal Crónica</a:t>
            </a:r>
            <a:endParaRPr kumimoji="0" lang="en-AU" sz="1600" b="1" i="0" u="none" strike="noStrike" kern="1200" cap="none" spc="-15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j-lt"/>
              <a:ea typeface="+mn-ea"/>
              <a:cs typeface="Roboto Slab Regular"/>
            </a:endParaRPr>
          </a:p>
        </p:txBody>
      </p:sp>
      <p:sp>
        <p:nvSpPr>
          <p:cNvPr id="11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0FDA16E9-99AE-A827-CBFB-6D56E1777C4A}"/>
              </a:ext>
            </a:extLst>
          </p:cNvPr>
          <p:cNvSpPr/>
          <p:nvPr/>
        </p:nvSpPr>
        <p:spPr>
          <a:xfrm>
            <a:off x="474345" y="762000"/>
            <a:ext cx="8195310" cy="23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700" dirty="0">
                <a:solidFill>
                  <a:srgbClr val="333333"/>
                </a:solidFill>
                <a:latin typeface="+mj-lt"/>
              </a:rPr>
              <a:t>João Mário; Jorge Malheiro; Leila Cardoso; Miguel </a:t>
            </a:r>
            <a:r>
              <a:rPr lang="pt-PT" sz="700" dirty="0" err="1">
                <a:solidFill>
                  <a:srgbClr val="333333"/>
                </a:solidFill>
                <a:latin typeface="+mj-lt"/>
              </a:rPr>
              <a:t>Bigotte</a:t>
            </a:r>
            <a:r>
              <a:rPr lang="pt-PT" sz="700" dirty="0">
                <a:solidFill>
                  <a:srgbClr val="333333"/>
                </a:solidFill>
                <a:latin typeface="+mj-lt"/>
              </a:rPr>
              <a:t> Vieira; Vital da Silva Domingues; Joaquim Calado</a:t>
            </a:r>
            <a:endParaRPr lang="pt-PT" sz="700" i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9FDC43CD-1FBB-541F-CD3D-998E9F1F234E}"/>
              </a:ext>
            </a:extLst>
          </p:cNvPr>
          <p:cNvSpPr/>
          <p:nvPr/>
        </p:nvSpPr>
        <p:spPr>
          <a:xfrm>
            <a:off x="479987" y="3276600"/>
            <a:ext cx="775335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000" b="1" dirty="0">
                <a:solidFill>
                  <a:srgbClr val="E8A83B"/>
                </a:solidFill>
              </a:rPr>
              <a:t>Infeção e rutura de quistos, Nefrolitíase, Dor aguda e crónica</a:t>
            </a:r>
            <a:endParaRPr kumimoji="0" lang="en-AU" sz="1000" b="1" i="0" u="none" strike="noStrike" kern="1200" cap="none" spc="-15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ea typeface="+mn-ea"/>
              <a:cs typeface="Roboto Slab Regular"/>
            </a:endParaRPr>
          </a:p>
        </p:txBody>
      </p:sp>
      <p:sp>
        <p:nvSpPr>
          <p:cNvPr id="7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339C6A9F-C89D-0562-C09B-86FDA9AF6563}"/>
              </a:ext>
            </a:extLst>
          </p:cNvPr>
          <p:cNvSpPr/>
          <p:nvPr/>
        </p:nvSpPr>
        <p:spPr>
          <a:xfrm>
            <a:off x="478969" y="3535206"/>
            <a:ext cx="8195310" cy="3208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Os </a:t>
            </a:r>
            <a:r>
              <a:rPr lang="pt-PT" sz="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quistos renais e hepáticos</a:t>
            </a:r>
            <a:r>
              <a:rPr lang="pt-PT" sz="800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podem ser sintomáticos e a sua </a:t>
            </a:r>
            <a:r>
              <a:rPr lang="pt-PT" sz="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infeção </a:t>
            </a:r>
            <a:r>
              <a:rPr lang="pt-PT" sz="800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deve ser suspeitada na presença de febre, dor abdominal e elevação dos níveis de marcadores inflamatórios. Os exames de imagem podem ajudar no diagnóstico diferencial e na localização do quisto infetado, como a tomografia por emissão de positrões. Por vezes, é necessária a punção do quisto infetado e um resultado positivo da cultura do conteúdo para o diagnóstico. Foram encontrados níveis elevados de CA19.9 circulante em doentes com quistos hepáticos infetados, bem como em doentes com ADPKD em geral. O tratamento padrão são as </a:t>
            </a:r>
            <a:r>
              <a:rPr lang="pt-PT" sz="800" b="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fluoroquinolonas</a:t>
            </a:r>
            <a:r>
              <a:rPr lang="pt-PT" sz="800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 o </a:t>
            </a:r>
            <a:r>
              <a:rPr lang="pt-PT" sz="800" b="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trimetoprim-sulfametoxazol</a:t>
            </a:r>
            <a:r>
              <a:rPr lang="pt-PT" sz="800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dependendo da sensibilidade, se disponível.</a:t>
            </a:r>
          </a:p>
          <a:p>
            <a:pPr>
              <a:lnSpc>
                <a:spcPct val="150000"/>
              </a:lnSpc>
            </a:pPr>
            <a:endParaRPr lang="pt-PT" sz="800" b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pt-PT" sz="800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rutura de quistos renais e hepáticos pode levar a </a:t>
            </a:r>
            <a:r>
              <a:rPr lang="pt-PT" sz="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hemorragia </a:t>
            </a:r>
            <a:r>
              <a:rPr lang="pt-PT" sz="800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que se manifesta como dor aguda e hematúria macroscópica e/ou anemia. Os episódios de hemorragia </a:t>
            </a:r>
            <a:r>
              <a:rPr lang="pt-PT" sz="800" b="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quística</a:t>
            </a:r>
            <a:r>
              <a:rPr lang="pt-PT" sz="800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ou hematúria macroscópica ocorrem frequentemente na ADPKD e são geralmente autolimitados, resolvendo-se em 2-7 dias. Se os sintomas persistirem, o diagnóstico diferencial de neoplasia deve ser explorado. O tratamento da hemorragia </a:t>
            </a:r>
            <a:r>
              <a:rPr lang="pt-PT" sz="800" b="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quística</a:t>
            </a:r>
            <a:r>
              <a:rPr lang="pt-PT" sz="800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é geralmente sintomático e a utilização de ácido </a:t>
            </a:r>
            <a:r>
              <a:rPr lang="pt-PT" sz="800" b="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tranexâmico</a:t>
            </a:r>
            <a:r>
              <a:rPr lang="pt-PT" sz="800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 de um agente </a:t>
            </a:r>
            <a:r>
              <a:rPr lang="pt-PT" sz="800" b="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antifibrinolítico</a:t>
            </a:r>
            <a:r>
              <a:rPr lang="pt-PT" sz="800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pode melhorar os sintomas.</a:t>
            </a:r>
          </a:p>
          <a:p>
            <a:pPr>
              <a:lnSpc>
                <a:spcPct val="150000"/>
              </a:lnSpc>
            </a:pPr>
            <a:endParaRPr lang="pt-PT" sz="800" b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pt-PT" sz="800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Cerca de 20-36% dos doentes com ADPKD têm </a:t>
            </a:r>
            <a:r>
              <a:rPr lang="pt-PT" sz="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nefrolitíase</a:t>
            </a:r>
            <a:r>
              <a:rPr lang="pt-PT" sz="800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A tomografia computorizada é a melhor técnica imagiológica para a avaliação desta patologia. O tratamento de eleição em doentes com ADPKD e nefrolitíase é o citrato de potássio e a litotripsia extracorporal por ondas de choque.</a:t>
            </a:r>
          </a:p>
          <a:p>
            <a:pPr>
              <a:lnSpc>
                <a:spcPct val="150000"/>
              </a:lnSpc>
            </a:pPr>
            <a:endParaRPr lang="pt-PT" sz="800" b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pt-PT" sz="800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manifestação clínica mais comum da ADPKD é a</a:t>
            </a:r>
            <a:r>
              <a:rPr lang="pt-PT" sz="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dor renal</a:t>
            </a:r>
            <a:r>
              <a:rPr lang="pt-PT" sz="800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As principais causas de dor aguda são a pielonefrite, a infeção </a:t>
            </a:r>
            <a:r>
              <a:rPr lang="pt-PT" sz="800" b="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quística</a:t>
            </a:r>
            <a:r>
              <a:rPr lang="pt-PT" sz="800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a hemorragia </a:t>
            </a:r>
            <a:r>
              <a:rPr lang="pt-PT" sz="800" b="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quística</a:t>
            </a:r>
            <a:r>
              <a:rPr lang="pt-PT" sz="800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 a nefrolitíase; a principal causa de dor crónica é o aumento do tamanho dos rins ou do fígado. Algumas intervenções para controlar a dor crónica incluem a esclerose do quisto, a fenestração laparoscópica do quisto e o bloqueio do plexo celíaco.</a:t>
            </a:r>
            <a:endParaRPr lang="pt-PT" sz="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4629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Imagem 63" descr="Uma imagem com escuridão, preto, captura de ecrã, esguro&#10;&#10;Descrição gerada automaticamente">
            <a:extLst>
              <a:ext uri="{FF2B5EF4-FFF2-40B4-BE49-F238E27FC236}">
                <a16:creationId xmlns:a16="http://schemas.microsoft.com/office/drawing/2014/main" id="{B68476AF-D388-84DC-E1D4-2F6EAA391D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137" y="-685800"/>
            <a:ext cx="4699863" cy="4267200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5AF43CEA-6E5D-303C-B843-394930481049}"/>
              </a:ext>
            </a:extLst>
          </p:cNvPr>
          <p:cNvSpPr/>
          <p:nvPr/>
        </p:nvSpPr>
        <p:spPr>
          <a:xfrm>
            <a:off x="0" y="-22687"/>
            <a:ext cx="9144000" cy="34378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" dist="25400" dir="5400000" algn="ctr" rotWithShape="0">
              <a:srgbClr val="000000">
                <a:alpha val="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4" name="Imagem 3" descr="Uma imagem com Tipo de letra, Gráficos, design gráfico, logótipo&#10;&#10;Descrição gerada automaticamente">
            <a:extLst>
              <a:ext uri="{FF2B5EF4-FFF2-40B4-BE49-F238E27FC236}">
                <a16:creationId xmlns:a16="http://schemas.microsoft.com/office/drawing/2014/main" id="{B45EF6C7-D587-6A45-2A0B-8A2473C374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58143"/>
            <a:ext cx="749479" cy="182124"/>
          </a:xfrm>
          <a:prstGeom prst="rect">
            <a:avLst/>
          </a:prstGeom>
        </p:spPr>
      </p:pic>
      <p:pic>
        <p:nvPicPr>
          <p:cNvPr id="12" name="Imagem 11" descr="Uma imagem com Gráficos, Tipo de letra, design gráfico, Magenta&#10;&#10;Descrição gerada automaticamente">
            <a:extLst>
              <a:ext uri="{FF2B5EF4-FFF2-40B4-BE49-F238E27FC236}">
                <a16:creationId xmlns:a16="http://schemas.microsoft.com/office/drawing/2014/main" id="{5B27527C-4A3A-F5B1-5754-BF1876BFA8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21" y="57031"/>
            <a:ext cx="1066799" cy="184348"/>
          </a:xfrm>
          <a:prstGeom prst="rect">
            <a:avLst/>
          </a:prstGeom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37407A45-FF2F-4B47-2168-34D4575289DD}"/>
              </a:ext>
            </a:extLst>
          </p:cNvPr>
          <p:cNvSpPr/>
          <p:nvPr/>
        </p:nvSpPr>
        <p:spPr>
          <a:xfrm>
            <a:off x="475363" y="1170801"/>
            <a:ext cx="775335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000" b="1" dirty="0">
                <a:solidFill>
                  <a:srgbClr val="E8A83B"/>
                </a:solidFill>
                <a:latin typeface="+mj-lt"/>
              </a:rPr>
              <a:t>Doença Hepática</a:t>
            </a:r>
            <a:endParaRPr kumimoji="0" lang="en-AU" sz="1000" b="1" i="0" u="none" strike="noStrike" kern="1200" cap="none" spc="-15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j-lt"/>
              <a:ea typeface="+mn-ea"/>
              <a:cs typeface="Roboto Slab Regular"/>
            </a:endParaRPr>
          </a:p>
        </p:txBody>
      </p:sp>
      <p:sp>
        <p:nvSpPr>
          <p:cNvPr id="3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B4650790-7D1F-1B2C-F178-80EE827CB398}"/>
              </a:ext>
            </a:extLst>
          </p:cNvPr>
          <p:cNvSpPr/>
          <p:nvPr/>
        </p:nvSpPr>
        <p:spPr>
          <a:xfrm>
            <a:off x="474345" y="1429407"/>
            <a:ext cx="8195310" cy="2654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Uma das principais manifestações </a:t>
            </a:r>
            <a:r>
              <a:rPr lang="pt-PT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extrarrenais</a:t>
            </a: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da ADPKD são os quistos hepáticos, presentes em mais de 90% dos doentes com mais de 35 anos de idade. É definida pela presença de pelo menos 20 quistos simples no fígado, que variam em tamanho e aparecem mais tarde do que os quistos renais. O diagnóstico é geralmente efetuado por TAC ou RMN.</a:t>
            </a:r>
          </a:p>
          <a:p>
            <a:pPr>
              <a:lnSpc>
                <a:spcPct val="150000"/>
              </a:lnSpc>
            </a:pPr>
            <a:endParaRPr lang="pt-PT" sz="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doença hepática </a:t>
            </a:r>
            <a:r>
              <a:rPr lang="pt-PT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poliquística</a:t>
            </a: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pt-PT" sz="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sintomática </a:t>
            </a:r>
            <a:r>
              <a:rPr lang="pt-PT" sz="800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afeta cerca de 20% dos doentes com ADPKD. Os principais sintomas surgem devido à hepatomegalia, que pode causar compressão extrínseca dos órgãos torácicos e abdominais e levar a dor abdominal, a manifestação mais frequente. Mesmo nos </a:t>
            </a:r>
            <a:r>
              <a:rPr lang="pt-PT" sz="800" b="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estadios</a:t>
            </a:r>
            <a:r>
              <a:rPr lang="pt-PT" sz="800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mais avançados, o parênquima hepático é preservado e raramente ocorre insuficiência hepática. A dilatação das vias biliares é uma complicação grave que pode ocorrer, tendo sido descrita em 17-40% dos doentes.</a:t>
            </a:r>
          </a:p>
          <a:p>
            <a:pPr>
              <a:lnSpc>
                <a:spcPct val="150000"/>
              </a:lnSpc>
            </a:pPr>
            <a:endParaRPr lang="pt-PT" sz="800" b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pt-PT" sz="800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 objetivo do tratamento é reduzir o volume do fígado. As terapias de substituição hormonal e os contracetivos com estrogénio devem ser evitados em mulheres com doença hepática </a:t>
            </a:r>
            <a:r>
              <a:rPr lang="pt-PT" sz="800" b="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poliquística</a:t>
            </a:r>
            <a:r>
              <a:rPr lang="pt-PT" sz="800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grave. Os únicos medicamentos que demonstraram modificar a evolução natural da doença são os análogos da somatostatina (</a:t>
            </a:r>
            <a:r>
              <a:rPr lang="pt-PT" sz="800" b="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octreotido</a:t>
            </a:r>
            <a:r>
              <a:rPr lang="pt-PT" sz="800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 </a:t>
            </a:r>
            <a:r>
              <a:rPr lang="pt-PT" sz="800" b="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lanreotido</a:t>
            </a:r>
            <a:r>
              <a:rPr lang="pt-PT" sz="800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), uma vez que podem reduzir o volume do fígado em 6% durante 1-3 anos, e o </a:t>
            </a:r>
            <a:r>
              <a:rPr lang="pt-PT" sz="800" b="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sirolimus</a:t>
            </a:r>
            <a:r>
              <a:rPr lang="pt-PT" sz="800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devido ao seu efeito </a:t>
            </a:r>
            <a:r>
              <a:rPr lang="pt-PT" sz="800" b="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antiproliferativo</a:t>
            </a:r>
            <a:r>
              <a:rPr lang="pt-PT" sz="800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>
              <a:lnSpc>
                <a:spcPct val="150000"/>
              </a:lnSpc>
            </a:pPr>
            <a:endParaRPr lang="pt-PT" sz="800" b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pt-PT" sz="800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 tratamento cirúrgico inclui a escleroterapia aspirativa, a fenestração, a ressecção hepática e, em casos graves, o transplante hepático.</a:t>
            </a:r>
            <a:endParaRPr lang="pt-PT" sz="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Rectangle 6">
            <a:extLst>
              <a:ext uri="{FF2B5EF4-FFF2-40B4-BE49-F238E27FC236}">
                <a16:creationId xmlns:a16="http://schemas.microsoft.com/office/drawing/2014/main" id="{40D28EB5-9BF4-F35A-CA46-F34DF797117F}"/>
              </a:ext>
            </a:extLst>
          </p:cNvPr>
          <p:cNvSpPr/>
          <p:nvPr/>
        </p:nvSpPr>
        <p:spPr>
          <a:xfrm>
            <a:off x="474345" y="507823"/>
            <a:ext cx="775335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600" b="1" dirty="0">
                <a:solidFill>
                  <a:srgbClr val="333333"/>
                </a:solidFill>
                <a:latin typeface="+mj-lt"/>
              </a:rPr>
              <a:t>Doença Renal </a:t>
            </a:r>
            <a:r>
              <a:rPr lang="pt-PT" sz="1600" b="1" dirty="0" err="1">
                <a:solidFill>
                  <a:srgbClr val="333333"/>
                </a:solidFill>
                <a:latin typeface="+mj-lt"/>
              </a:rPr>
              <a:t>Poliquística</a:t>
            </a:r>
            <a:r>
              <a:rPr lang="pt-PT" sz="1600" b="1" dirty="0">
                <a:solidFill>
                  <a:srgbClr val="333333"/>
                </a:solidFill>
                <a:latin typeface="+mj-lt"/>
              </a:rPr>
              <a:t> Autossómica dominante na Doença Renal Crónica</a:t>
            </a:r>
            <a:endParaRPr kumimoji="0" lang="en-AU" sz="1600" b="1" i="0" u="none" strike="noStrike" kern="1200" cap="none" spc="-15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j-lt"/>
              <a:ea typeface="+mn-ea"/>
              <a:cs typeface="Roboto Slab Regular"/>
            </a:endParaRPr>
          </a:p>
        </p:txBody>
      </p:sp>
      <p:sp>
        <p:nvSpPr>
          <p:cNvPr id="11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0FDA16E9-99AE-A827-CBFB-6D56E1777C4A}"/>
              </a:ext>
            </a:extLst>
          </p:cNvPr>
          <p:cNvSpPr/>
          <p:nvPr/>
        </p:nvSpPr>
        <p:spPr>
          <a:xfrm>
            <a:off x="474345" y="762000"/>
            <a:ext cx="8195310" cy="23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700" dirty="0">
                <a:solidFill>
                  <a:srgbClr val="333333"/>
                </a:solidFill>
                <a:latin typeface="+mj-lt"/>
              </a:rPr>
              <a:t>João Mário; Jorge Malheiro; Leila Cardoso; Miguel </a:t>
            </a:r>
            <a:r>
              <a:rPr lang="pt-PT" sz="700" dirty="0" err="1">
                <a:solidFill>
                  <a:srgbClr val="333333"/>
                </a:solidFill>
                <a:latin typeface="+mj-lt"/>
              </a:rPr>
              <a:t>Bigotte</a:t>
            </a:r>
            <a:r>
              <a:rPr lang="pt-PT" sz="700" dirty="0">
                <a:solidFill>
                  <a:srgbClr val="333333"/>
                </a:solidFill>
                <a:latin typeface="+mj-lt"/>
              </a:rPr>
              <a:t> Vieira; Vital da Silva Domingues; Joaquim Calado</a:t>
            </a:r>
            <a:endParaRPr lang="pt-PT" sz="700" i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5A83E69-581C-A38A-7C3B-AE4849579560}"/>
              </a:ext>
            </a:extLst>
          </p:cNvPr>
          <p:cNvSpPr/>
          <p:nvPr/>
        </p:nvSpPr>
        <p:spPr>
          <a:xfrm>
            <a:off x="475363" y="4216609"/>
            <a:ext cx="775335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000" b="1" dirty="0">
                <a:solidFill>
                  <a:srgbClr val="E8A83B"/>
                </a:solidFill>
                <a:latin typeface="+mj-lt"/>
              </a:rPr>
              <a:t>Aneurisma Intracranianos</a:t>
            </a:r>
            <a:endParaRPr kumimoji="0" lang="en-AU" sz="1000" b="1" i="0" u="none" strike="noStrike" kern="1200" cap="none" spc="-15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j-lt"/>
              <a:ea typeface="+mn-ea"/>
              <a:cs typeface="Roboto Slab Regular"/>
            </a:endParaRPr>
          </a:p>
        </p:txBody>
      </p:sp>
      <p:sp>
        <p:nvSpPr>
          <p:cNvPr id="9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96C36FB4-0FB9-9550-02A1-C711492B4C5A}"/>
              </a:ext>
            </a:extLst>
          </p:cNvPr>
          <p:cNvSpPr/>
          <p:nvPr/>
        </p:nvSpPr>
        <p:spPr>
          <a:xfrm>
            <a:off x="474345" y="4475215"/>
            <a:ext cx="8195310" cy="19161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prevalência de aneurismas intracranianos (AIC) em doentes com ADPKD varia entre 9% e 12%, sendo cinco vezes superior à da população em geral. Os aneurismas intracranianos são geralmente assintomáticos e a sua rutura pode ser fatal.</a:t>
            </a:r>
          </a:p>
          <a:p>
            <a:pPr>
              <a:lnSpc>
                <a:spcPct val="150000"/>
              </a:lnSpc>
            </a:pPr>
            <a:endParaRPr lang="pt-PT" sz="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 principal fator de risco para o AIC é a história familiar de AIC e/ou hemorragia </a:t>
            </a:r>
            <a:r>
              <a:rPr lang="pt-PT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subaracnoideia</a:t>
            </a: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que está associada a uma prevalência de 20-29%. Os principais sintomas de rutura de AIC são uma cefaleia súbita e intensa, por vezes acompanhada de perda de consciência.</a:t>
            </a:r>
          </a:p>
          <a:p>
            <a:pPr>
              <a:lnSpc>
                <a:spcPct val="150000"/>
              </a:lnSpc>
            </a:pPr>
            <a:endParaRPr lang="pt-PT" sz="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 exame diagnóstico é a RMN sem gadolínio. O tratamento da AIC deve ser avaliado por equipas multidisciplinares com neurocirurgiões e radiologistas de intervenção, e as opções de tratamento disponíveis são a </a:t>
            </a:r>
            <a:r>
              <a:rPr lang="pt-PT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clipagem</a:t>
            </a: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cirúrgica, o tratamento </a:t>
            </a:r>
            <a:r>
              <a:rPr lang="pt-PT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endovascular</a:t>
            </a: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ou o tratamento conservador.</a:t>
            </a:r>
          </a:p>
          <a:p>
            <a:pPr>
              <a:lnSpc>
                <a:spcPct val="150000"/>
              </a:lnSpc>
            </a:pPr>
            <a:endParaRPr lang="pt-PT" sz="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 rastreio precoce da AIC deve ser efetuado em pessoas com história familiar, sintomas sugestivos e risco profissional.</a:t>
            </a:r>
          </a:p>
        </p:txBody>
      </p:sp>
    </p:spTree>
    <p:extLst>
      <p:ext uri="{BB962C8B-B14F-4D97-AF65-F5344CB8AC3E}">
        <p14:creationId xmlns:p14="http://schemas.microsoft.com/office/powerpoint/2010/main" val="3974419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Imagem 63" descr="Uma imagem com escuridão, preto, captura de ecrã, esguro&#10;&#10;Descrição gerada automaticamente">
            <a:extLst>
              <a:ext uri="{FF2B5EF4-FFF2-40B4-BE49-F238E27FC236}">
                <a16:creationId xmlns:a16="http://schemas.microsoft.com/office/drawing/2014/main" id="{B68476AF-D388-84DC-E1D4-2F6EAA391D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137" y="-685800"/>
            <a:ext cx="4699863" cy="4267200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5AF43CEA-6E5D-303C-B843-394930481049}"/>
              </a:ext>
            </a:extLst>
          </p:cNvPr>
          <p:cNvSpPr/>
          <p:nvPr/>
        </p:nvSpPr>
        <p:spPr>
          <a:xfrm>
            <a:off x="0" y="-22687"/>
            <a:ext cx="9144000" cy="34378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" dist="25400" dir="5400000" algn="ctr" rotWithShape="0">
              <a:srgbClr val="000000">
                <a:alpha val="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4" name="Imagem 3" descr="Uma imagem com Tipo de letra, Gráficos, design gráfico, logótipo&#10;&#10;Descrição gerada automaticamente">
            <a:extLst>
              <a:ext uri="{FF2B5EF4-FFF2-40B4-BE49-F238E27FC236}">
                <a16:creationId xmlns:a16="http://schemas.microsoft.com/office/drawing/2014/main" id="{B45EF6C7-D587-6A45-2A0B-8A2473C374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58143"/>
            <a:ext cx="749479" cy="182124"/>
          </a:xfrm>
          <a:prstGeom prst="rect">
            <a:avLst/>
          </a:prstGeom>
        </p:spPr>
      </p:pic>
      <p:pic>
        <p:nvPicPr>
          <p:cNvPr id="12" name="Imagem 11" descr="Uma imagem com Gráficos, Tipo de letra, design gráfico, Magenta&#10;&#10;Descrição gerada automaticamente">
            <a:extLst>
              <a:ext uri="{FF2B5EF4-FFF2-40B4-BE49-F238E27FC236}">
                <a16:creationId xmlns:a16="http://schemas.microsoft.com/office/drawing/2014/main" id="{5B27527C-4A3A-F5B1-5754-BF1876BFA8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21" y="57031"/>
            <a:ext cx="1066799" cy="184348"/>
          </a:xfrm>
          <a:prstGeom prst="rect">
            <a:avLst/>
          </a:prstGeom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37407A45-FF2F-4B47-2168-34D4575289DD}"/>
              </a:ext>
            </a:extLst>
          </p:cNvPr>
          <p:cNvSpPr/>
          <p:nvPr/>
        </p:nvSpPr>
        <p:spPr>
          <a:xfrm>
            <a:off x="475363" y="1170801"/>
            <a:ext cx="775335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000" b="1" dirty="0">
                <a:solidFill>
                  <a:srgbClr val="E8A83B"/>
                </a:solidFill>
                <a:latin typeface="+mj-lt"/>
              </a:rPr>
              <a:t>Terapia de substituição renal</a:t>
            </a:r>
            <a:endParaRPr kumimoji="0" lang="en-AU" sz="1000" b="1" i="0" u="none" strike="noStrike" kern="1200" cap="none" spc="-15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j-lt"/>
              <a:ea typeface="+mn-ea"/>
              <a:cs typeface="Roboto Slab Regular"/>
            </a:endParaRPr>
          </a:p>
        </p:txBody>
      </p:sp>
      <p:sp>
        <p:nvSpPr>
          <p:cNvPr id="3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B4650790-7D1F-1B2C-F178-80EE827CB398}"/>
              </a:ext>
            </a:extLst>
          </p:cNvPr>
          <p:cNvSpPr/>
          <p:nvPr/>
        </p:nvSpPr>
        <p:spPr>
          <a:xfrm>
            <a:off x="474345" y="1429407"/>
            <a:ext cx="8195310" cy="17315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Sendo uma doença progressiva, ~50% dos indivíduos afetados atingirão o estado de insuficiência renal terminal durante a sua vida. Para estes doentes, a diálise peritoneal e a hemodiálise são a prática habitual de terapia de substituição renal. No entanto, o procedimento recomendado é o transplante renal. Ao considerar o transplante, deve ter-se em conta que:</a:t>
            </a:r>
          </a:p>
          <a:p>
            <a:pPr>
              <a:lnSpc>
                <a:spcPct val="150000"/>
              </a:lnSpc>
            </a:pPr>
            <a:r>
              <a:rPr lang="pt-PT" sz="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1)</a:t>
            </a:r>
            <a:r>
              <a:rPr lang="pt-PT" sz="800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 nefrectomia pode ser necessária se houver limitações espaciais ou risco de infeção grave;</a:t>
            </a:r>
          </a:p>
          <a:p>
            <a:pPr>
              <a:lnSpc>
                <a:spcPct val="150000"/>
              </a:lnSpc>
            </a:pPr>
            <a:r>
              <a:rPr lang="pt-PT" sz="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2)</a:t>
            </a:r>
            <a:r>
              <a:rPr lang="pt-PT" sz="800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O transplante simultâneo de fígado e rim pode ser realizado em alguns casos.</a:t>
            </a:r>
          </a:p>
          <a:p>
            <a:pPr>
              <a:lnSpc>
                <a:spcPct val="150000"/>
              </a:lnSpc>
            </a:pPr>
            <a:endParaRPr lang="pt-PT" sz="800" b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pt-PT" sz="800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nefrectomia está indicada em casos de hemorragia grave, infeção recorrente do quisto, cálculos infetados, dor refratária ao tratamento, suspeita de neoplasia renal e antes do transplante, se for necessário implantar o enxerto devido a limitações de espaço. Esta técnica está associada a uma morbilidade e mortalidade substanciais, uma vez que aumenta o risco de transfusões sanguíneas e de </a:t>
            </a:r>
            <a:r>
              <a:rPr lang="pt-PT" sz="800" b="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alossensibilização</a:t>
            </a:r>
            <a:r>
              <a:rPr lang="pt-PT" sz="800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 pode limitar o acesso dos doentes ao transplante preventivo, pelo que deve ser evitada.</a:t>
            </a:r>
          </a:p>
        </p:txBody>
      </p:sp>
      <p:sp>
        <p:nvSpPr>
          <p:cNvPr id="10" name="Rectangle 6">
            <a:extLst>
              <a:ext uri="{FF2B5EF4-FFF2-40B4-BE49-F238E27FC236}">
                <a16:creationId xmlns:a16="http://schemas.microsoft.com/office/drawing/2014/main" id="{40D28EB5-9BF4-F35A-CA46-F34DF797117F}"/>
              </a:ext>
            </a:extLst>
          </p:cNvPr>
          <p:cNvSpPr/>
          <p:nvPr/>
        </p:nvSpPr>
        <p:spPr>
          <a:xfrm>
            <a:off x="474345" y="507823"/>
            <a:ext cx="775335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600" b="1" dirty="0">
                <a:solidFill>
                  <a:srgbClr val="333333"/>
                </a:solidFill>
                <a:latin typeface="+mj-lt"/>
              </a:rPr>
              <a:t>Doença Renal </a:t>
            </a:r>
            <a:r>
              <a:rPr lang="pt-PT" sz="1600" b="1" dirty="0" err="1">
                <a:solidFill>
                  <a:srgbClr val="333333"/>
                </a:solidFill>
                <a:latin typeface="+mj-lt"/>
              </a:rPr>
              <a:t>Poliquística</a:t>
            </a:r>
            <a:r>
              <a:rPr lang="pt-PT" sz="1600" b="1" dirty="0">
                <a:solidFill>
                  <a:srgbClr val="333333"/>
                </a:solidFill>
                <a:latin typeface="+mj-lt"/>
              </a:rPr>
              <a:t> Autossómica dominante na Doença Renal Crónica</a:t>
            </a:r>
            <a:endParaRPr kumimoji="0" lang="en-AU" sz="1600" b="1" i="0" u="none" strike="noStrike" kern="1200" cap="none" spc="-15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j-lt"/>
              <a:ea typeface="+mn-ea"/>
              <a:cs typeface="Roboto Slab Regular"/>
            </a:endParaRPr>
          </a:p>
        </p:txBody>
      </p:sp>
      <p:sp>
        <p:nvSpPr>
          <p:cNvPr id="11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0FDA16E9-99AE-A827-CBFB-6D56E1777C4A}"/>
              </a:ext>
            </a:extLst>
          </p:cNvPr>
          <p:cNvSpPr/>
          <p:nvPr/>
        </p:nvSpPr>
        <p:spPr>
          <a:xfrm>
            <a:off x="474345" y="762000"/>
            <a:ext cx="8195310" cy="23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700" dirty="0">
                <a:solidFill>
                  <a:srgbClr val="333333"/>
                </a:solidFill>
                <a:latin typeface="+mj-lt"/>
              </a:rPr>
              <a:t>João Mário; Jorge Malheiro; Leila Cardoso; Miguel </a:t>
            </a:r>
            <a:r>
              <a:rPr lang="pt-PT" sz="700" dirty="0" err="1">
                <a:solidFill>
                  <a:srgbClr val="333333"/>
                </a:solidFill>
                <a:latin typeface="+mj-lt"/>
              </a:rPr>
              <a:t>Bigotte</a:t>
            </a:r>
            <a:r>
              <a:rPr lang="pt-PT" sz="700" dirty="0">
                <a:solidFill>
                  <a:srgbClr val="333333"/>
                </a:solidFill>
                <a:latin typeface="+mj-lt"/>
              </a:rPr>
              <a:t> Vieira; Vital da Silva Domingues; Joaquim Calado</a:t>
            </a:r>
            <a:endParaRPr lang="pt-PT" sz="700" i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5E52577E-F8BB-8A2D-0733-469A292DE4F1}"/>
              </a:ext>
            </a:extLst>
          </p:cNvPr>
          <p:cNvSpPr/>
          <p:nvPr/>
        </p:nvSpPr>
        <p:spPr>
          <a:xfrm>
            <a:off x="470739" y="3268340"/>
            <a:ext cx="775335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000" b="1" dirty="0">
                <a:solidFill>
                  <a:srgbClr val="E8A83B"/>
                </a:solidFill>
                <a:latin typeface="+mj-lt"/>
              </a:rPr>
              <a:t>Saúde reprodutiva e gravidez</a:t>
            </a:r>
            <a:endParaRPr kumimoji="0" lang="en-AU" sz="1000" b="1" i="0" u="none" strike="noStrike" kern="1200" cap="none" spc="-15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j-lt"/>
              <a:ea typeface="+mn-ea"/>
              <a:cs typeface="Roboto Slab Regular"/>
            </a:endParaRPr>
          </a:p>
        </p:txBody>
      </p:sp>
      <p:sp>
        <p:nvSpPr>
          <p:cNvPr id="7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FA1F1F2A-5A78-FBFA-3369-D70923E6EFAD}"/>
              </a:ext>
            </a:extLst>
          </p:cNvPr>
          <p:cNvSpPr/>
          <p:nvPr/>
        </p:nvSpPr>
        <p:spPr>
          <a:xfrm>
            <a:off x="469721" y="3526946"/>
            <a:ext cx="8195310" cy="8106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É expectável que a gravidez decorra favoravelmente em mulheres com ADPKD com pressão arterial e função renal normais, no entanto, a prematuridade e a pré-eclâmpsia ocorrem com maior frequência. A ocorrência de gravidez múltipla (&gt;3 fetos) está associada a um maior risco de declínio da função renal na ADPKD. Em várias doenças genéticas graves com manifestações precoces, como a ADPKD, o diagnóstico genético pré-implantação pode ser utilizado para selecionar embriões saudáveis criados por fertilização in vitro para implantação.</a:t>
            </a:r>
            <a:endParaRPr lang="pt-PT" sz="800" b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Rectangle 6">
            <a:extLst>
              <a:ext uri="{FF2B5EF4-FFF2-40B4-BE49-F238E27FC236}">
                <a16:creationId xmlns:a16="http://schemas.microsoft.com/office/drawing/2014/main" id="{CDC465BC-377B-ED35-19E6-2658D6CC40A6}"/>
              </a:ext>
            </a:extLst>
          </p:cNvPr>
          <p:cNvSpPr/>
          <p:nvPr/>
        </p:nvSpPr>
        <p:spPr>
          <a:xfrm>
            <a:off x="433358" y="4487549"/>
            <a:ext cx="775335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000" b="1" dirty="0">
                <a:solidFill>
                  <a:srgbClr val="E8A83B"/>
                </a:solidFill>
                <a:latin typeface="+mj-lt"/>
              </a:rPr>
              <a:t>Doença Renal </a:t>
            </a:r>
            <a:r>
              <a:rPr lang="pt-PT" sz="1000" b="1" dirty="0" err="1">
                <a:solidFill>
                  <a:srgbClr val="E8A83B"/>
                </a:solidFill>
                <a:latin typeface="+mj-lt"/>
              </a:rPr>
              <a:t>poliquística</a:t>
            </a:r>
            <a:r>
              <a:rPr lang="pt-PT" sz="1000" b="1" dirty="0">
                <a:solidFill>
                  <a:srgbClr val="E8A83B"/>
                </a:solidFill>
                <a:latin typeface="+mj-lt"/>
              </a:rPr>
              <a:t> autossómica dominante rapidamente progressiva</a:t>
            </a:r>
            <a:endParaRPr kumimoji="0" lang="en-AU" sz="1000" b="1" i="0" u="none" strike="noStrike" kern="1200" cap="none" spc="-15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j-lt"/>
              <a:ea typeface="+mn-ea"/>
              <a:cs typeface="Roboto Slab Regular"/>
            </a:endParaRPr>
          </a:p>
        </p:txBody>
      </p:sp>
      <p:sp>
        <p:nvSpPr>
          <p:cNvPr id="14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E33A3AD0-ACFC-1921-0275-7237230B2664}"/>
              </a:ext>
            </a:extLst>
          </p:cNvPr>
          <p:cNvSpPr/>
          <p:nvPr/>
        </p:nvSpPr>
        <p:spPr>
          <a:xfrm>
            <a:off x="432340" y="4746155"/>
            <a:ext cx="8195310" cy="19161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800" dirty="0">
                <a:solidFill>
                  <a:srgbClr val="333333"/>
                </a:solidFill>
              </a:rPr>
              <a:t>Considera-se geralmente que a ADPKD rapidamente progressiva conduzirá a doença renal terminal antes dos 55 anos de idade. Além disso, com o estudo TEMPO 3:4 (e a sua extensão TEMPO 4:4) ficámos a saber que os benefícios são maiores se o </a:t>
            </a:r>
            <a:r>
              <a:rPr lang="pt-PT" sz="800" dirty="0" err="1">
                <a:solidFill>
                  <a:srgbClr val="333333"/>
                </a:solidFill>
              </a:rPr>
              <a:t>Tolvaptan</a:t>
            </a:r>
            <a:r>
              <a:rPr lang="pt-PT" sz="800" dirty="0">
                <a:solidFill>
                  <a:srgbClr val="333333"/>
                </a:solidFill>
              </a:rPr>
              <a:t> for iniciado precocemente e que os indivíduos mais velhos tendem a não responder ao medicamento. O aumento do volume renal, em conjunto com a idade e a função renal, permite identificar os indivíduos com maior risco de progressão para DRC avançada e insuficiência renal terminal, bem como aqueles que provavelmente nunca sofrerão de insuficiência renal.</a:t>
            </a:r>
          </a:p>
          <a:p>
            <a:pPr>
              <a:lnSpc>
                <a:spcPct val="150000"/>
              </a:lnSpc>
            </a:pPr>
            <a:endParaRPr lang="pt-PT" sz="800" dirty="0">
              <a:solidFill>
                <a:srgbClr val="333333"/>
              </a:solidFill>
            </a:endParaRPr>
          </a:p>
          <a:p>
            <a:pPr>
              <a:lnSpc>
                <a:spcPct val="150000"/>
              </a:lnSpc>
            </a:pPr>
            <a:r>
              <a:rPr lang="pt-PT" sz="800" dirty="0">
                <a:solidFill>
                  <a:srgbClr val="333333"/>
                </a:solidFill>
              </a:rPr>
              <a:t>O </a:t>
            </a:r>
            <a:r>
              <a:rPr lang="pt-PT" sz="800" i="1" dirty="0" err="1">
                <a:solidFill>
                  <a:srgbClr val="333333"/>
                </a:solidFill>
              </a:rPr>
              <a:t>Predict</a:t>
            </a:r>
            <a:r>
              <a:rPr lang="pt-PT" sz="800" i="1" dirty="0">
                <a:solidFill>
                  <a:srgbClr val="333333"/>
                </a:solidFill>
              </a:rPr>
              <a:t> Renal </a:t>
            </a:r>
            <a:r>
              <a:rPr lang="pt-PT" sz="800" i="1" dirty="0" err="1">
                <a:solidFill>
                  <a:srgbClr val="333333"/>
                </a:solidFill>
              </a:rPr>
              <a:t>Survival</a:t>
            </a:r>
            <a:r>
              <a:rPr lang="pt-PT" sz="800" i="1" dirty="0">
                <a:solidFill>
                  <a:srgbClr val="333333"/>
                </a:solidFill>
              </a:rPr>
              <a:t> in </a:t>
            </a:r>
            <a:r>
              <a:rPr lang="pt-PT" sz="800" i="1" dirty="0" err="1">
                <a:solidFill>
                  <a:srgbClr val="333333"/>
                </a:solidFill>
              </a:rPr>
              <a:t>Autosomal</a:t>
            </a:r>
            <a:r>
              <a:rPr lang="pt-PT" sz="800" i="1" dirty="0">
                <a:solidFill>
                  <a:srgbClr val="333333"/>
                </a:solidFill>
              </a:rPr>
              <a:t> </a:t>
            </a:r>
            <a:r>
              <a:rPr lang="pt-PT" sz="800" i="1" dirty="0" err="1">
                <a:solidFill>
                  <a:srgbClr val="333333"/>
                </a:solidFill>
              </a:rPr>
              <a:t>Dominant</a:t>
            </a:r>
            <a:r>
              <a:rPr lang="pt-PT" sz="800" i="1" dirty="0">
                <a:solidFill>
                  <a:srgbClr val="333333"/>
                </a:solidFill>
              </a:rPr>
              <a:t> </a:t>
            </a:r>
            <a:r>
              <a:rPr lang="pt-PT" sz="800" i="1" dirty="0" err="1">
                <a:solidFill>
                  <a:srgbClr val="333333"/>
                </a:solidFill>
              </a:rPr>
              <a:t>Polycystic</a:t>
            </a:r>
            <a:r>
              <a:rPr lang="pt-PT" sz="800" i="1" dirty="0">
                <a:solidFill>
                  <a:srgbClr val="333333"/>
                </a:solidFill>
              </a:rPr>
              <a:t> Kidney Disease</a:t>
            </a:r>
            <a:r>
              <a:rPr lang="pt-PT" sz="800" i="0" dirty="0">
                <a:solidFill>
                  <a:srgbClr val="333333"/>
                </a:solidFill>
              </a:rPr>
              <a:t> (PROPKD) </a:t>
            </a:r>
            <a:r>
              <a:rPr lang="pt-PT" sz="800" i="1" dirty="0">
                <a:solidFill>
                  <a:srgbClr val="333333"/>
                </a:solidFill>
              </a:rPr>
              <a:t>score </a:t>
            </a:r>
            <a:r>
              <a:rPr lang="pt-PT" sz="800" i="0" dirty="0">
                <a:solidFill>
                  <a:srgbClr val="333333"/>
                </a:solidFill>
              </a:rPr>
              <a:t>foi desenvolvido para incorporar informações </a:t>
            </a:r>
            <a:r>
              <a:rPr lang="pt-PT" sz="800" i="0" dirty="0" err="1">
                <a:solidFill>
                  <a:srgbClr val="333333"/>
                </a:solidFill>
              </a:rPr>
              <a:t>genotípicas</a:t>
            </a:r>
            <a:r>
              <a:rPr lang="pt-PT" sz="800" i="0" dirty="0">
                <a:solidFill>
                  <a:srgbClr val="333333"/>
                </a:solidFill>
              </a:rPr>
              <a:t> para definir o prognóstico renal e identificar indivíduos em risco de progressão rápida.</a:t>
            </a:r>
          </a:p>
          <a:p>
            <a:pPr>
              <a:lnSpc>
                <a:spcPct val="150000"/>
              </a:lnSpc>
            </a:pPr>
            <a:endParaRPr lang="pt-PT" sz="800" i="0" dirty="0">
              <a:solidFill>
                <a:srgbClr val="333333"/>
              </a:solidFill>
            </a:endParaRPr>
          </a:p>
          <a:p>
            <a:pPr>
              <a:lnSpc>
                <a:spcPct val="150000"/>
              </a:lnSpc>
            </a:pPr>
            <a:r>
              <a:rPr lang="pt-PT" sz="800" i="0" dirty="0">
                <a:solidFill>
                  <a:srgbClr val="333333"/>
                </a:solidFill>
              </a:rPr>
              <a:t>O </a:t>
            </a:r>
            <a:r>
              <a:rPr lang="pt-PT" sz="800" i="0" dirty="0" err="1">
                <a:solidFill>
                  <a:srgbClr val="333333"/>
                </a:solidFill>
              </a:rPr>
              <a:t>Tolvaptan</a:t>
            </a:r>
            <a:r>
              <a:rPr lang="pt-PT" sz="800" i="0" dirty="0">
                <a:solidFill>
                  <a:srgbClr val="333333"/>
                </a:solidFill>
              </a:rPr>
              <a:t> ainda não está comercializado em Portugal e, embora continue a ser o único medicamento aprovado específico para a ADPKD, estão a ser avaliados vários outros compostos. As diretrizes KDIGO sobre a ADPKD estão atualmente a ser revistas.</a:t>
            </a:r>
            <a:endParaRPr lang="pt-PT" sz="800" b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6810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Imagem 63" descr="Uma imagem com escuridão, preto, captura de ecrã, esguro&#10;&#10;Descrição gerada automaticamente">
            <a:extLst>
              <a:ext uri="{FF2B5EF4-FFF2-40B4-BE49-F238E27FC236}">
                <a16:creationId xmlns:a16="http://schemas.microsoft.com/office/drawing/2014/main" id="{B68476AF-D388-84DC-E1D4-2F6EAA391D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137" y="-685800"/>
            <a:ext cx="4699863" cy="4267200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5AF43CEA-6E5D-303C-B843-394930481049}"/>
              </a:ext>
            </a:extLst>
          </p:cNvPr>
          <p:cNvSpPr/>
          <p:nvPr/>
        </p:nvSpPr>
        <p:spPr>
          <a:xfrm>
            <a:off x="0" y="-22687"/>
            <a:ext cx="9144000" cy="34378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" dist="25400" dir="5400000" algn="ctr" rotWithShape="0">
              <a:srgbClr val="000000">
                <a:alpha val="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4" name="Imagem 3" descr="Uma imagem com Tipo de letra, Gráficos, design gráfico, logótipo&#10;&#10;Descrição gerada automaticamente">
            <a:extLst>
              <a:ext uri="{FF2B5EF4-FFF2-40B4-BE49-F238E27FC236}">
                <a16:creationId xmlns:a16="http://schemas.microsoft.com/office/drawing/2014/main" id="{B45EF6C7-D587-6A45-2A0B-8A2473C374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58143"/>
            <a:ext cx="749479" cy="182124"/>
          </a:xfrm>
          <a:prstGeom prst="rect">
            <a:avLst/>
          </a:prstGeom>
        </p:spPr>
      </p:pic>
      <p:pic>
        <p:nvPicPr>
          <p:cNvPr id="12" name="Imagem 11" descr="Uma imagem com Gráficos, Tipo de letra, design gráfico, Magenta&#10;&#10;Descrição gerada automaticamente">
            <a:extLst>
              <a:ext uri="{FF2B5EF4-FFF2-40B4-BE49-F238E27FC236}">
                <a16:creationId xmlns:a16="http://schemas.microsoft.com/office/drawing/2014/main" id="{5B27527C-4A3A-F5B1-5754-BF1876BFA8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21" y="57031"/>
            <a:ext cx="1066799" cy="184348"/>
          </a:xfrm>
          <a:prstGeom prst="rect">
            <a:avLst/>
          </a:prstGeom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37407A45-FF2F-4B47-2168-34D4575289DD}"/>
              </a:ext>
            </a:extLst>
          </p:cNvPr>
          <p:cNvSpPr/>
          <p:nvPr/>
        </p:nvSpPr>
        <p:spPr>
          <a:xfrm>
            <a:off x="475363" y="1170801"/>
            <a:ext cx="775335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Para mais informações e acesso às referências bibliográficas detalhadas, consultar:</a:t>
            </a:r>
            <a:endParaRPr kumimoji="0" lang="en-AU" sz="1000" b="1" i="0" u="none" strike="noStrike" kern="1200" cap="none" spc="-15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j-lt"/>
              <a:ea typeface="+mn-ea"/>
              <a:cs typeface="Roboto Slab Regular"/>
            </a:endParaRPr>
          </a:p>
        </p:txBody>
      </p:sp>
      <p:sp>
        <p:nvSpPr>
          <p:cNvPr id="3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B4650790-7D1F-1B2C-F178-80EE827CB398}"/>
              </a:ext>
            </a:extLst>
          </p:cNvPr>
          <p:cNvSpPr/>
          <p:nvPr/>
        </p:nvSpPr>
        <p:spPr>
          <a:xfrm>
            <a:off x="474345" y="1772031"/>
            <a:ext cx="8195310" cy="210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800" b="1" dirty="0">
                <a:solidFill>
                  <a:srgbClr val="333333"/>
                </a:solidFill>
              </a:rPr>
              <a:t>[1]</a:t>
            </a:r>
            <a:r>
              <a:rPr lang="pt-PT" sz="800" b="0" dirty="0">
                <a:solidFill>
                  <a:srgbClr val="333333"/>
                </a:solidFill>
              </a:rPr>
              <a:t> Corte-Real, A., Nunes, A., Rodrigues, A. I., Belino, C., </a:t>
            </a:r>
            <a:r>
              <a:rPr lang="pt-PT" sz="800" b="0" dirty="0" err="1">
                <a:solidFill>
                  <a:srgbClr val="333333"/>
                </a:solidFill>
              </a:rPr>
              <a:t>Outerelo</a:t>
            </a:r>
            <a:r>
              <a:rPr lang="pt-PT" sz="800" b="0" dirty="0">
                <a:solidFill>
                  <a:srgbClr val="333333"/>
                </a:solidFill>
              </a:rPr>
              <a:t>, C., Ramos, D., Silva, G., Guimarães, G., Sousa, H., Aires, I., Fortuna, I., Luz, I., Goncalves, J. M., Nobre, J. P., Calado, J., Malheiro, J., Cardoso, L., Luz-Duarte, L., </a:t>
            </a:r>
            <a:r>
              <a:rPr lang="pt-PT" sz="800" b="0" dirty="0" err="1">
                <a:solidFill>
                  <a:srgbClr val="333333"/>
                </a:solidFill>
              </a:rPr>
              <a:t>Mendonca</a:t>
            </a:r>
            <a:r>
              <a:rPr lang="pt-PT" sz="800" b="0" dirty="0">
                <a:solidFill>
                  <a:srgbClr val="333333"/>
                </a:solidFill>
              </a:rPr>
              <a:t>, L., Rodrigues, L., Amoedo, M., </a:t>
            </a:r>
            <a:r>
              <a:rPr lang="pt-PT" sz="800" b="0" dirty="0" err="1">
                <a:solidFill>
                  <a:srgbClr val="333333"/>
                </a:solidFill>
              </a:rPr>
              <a:t>Bigotte</a:t>
            </a:r>
            <a:r>
              <a:rPr lang="pt-PT" sz="800" b="0" dirty="0">
                <a:solidFill>
                  <a:srgbClr val="333333"/>
                </a:solidFill>
              </a:rPr>
              <a:t> Vieira, M., Felgueiras, P., Subtil, P., Lopes, R., Homem Melo, S., Heitor, S., Silva Domingues, V., &amp; Lopes, Z. (2024). </a:t>
            </a:r>
            <a:r>
              <a:rPr lang="pt-PT" sz="800" b="0" dirty="0" err="1">
                <a:solidFill>
                  <a:srgbClr val="333333"/>
                </a:solidFill>
              </a:rPr>
              <a:t>Chronic</a:t>
            </a:r>
            <a:r>
              <a:rPr lang="pt-PT" sz="800" b="0" dirty="0">
                <a:solidFill>
                  <a:srgbClr val="333333"/>
                </a:solidFill>
              </a:rPr>
              <a:t> kidney disease: a </a:t>
            </a:r>
            <a:r>
              <a:rPr lang="pt-PT" sz="800" b="0" dirty="0" err="1">
                <a:solidFill>
                  <a:srgbClr val="333333"/>
                </a:solidFill>
              </a:rPr>
              <a:t>practical</a:t>
            </a:r>
            <a:r>
              <a:rPr lang="pt-PT" sz="800" b="0" dirty="0">
                <a:solidFill>
                  <a:srgbClr val="333333"/>
                </a:solidFill>
              </a:rPr>
              <a:t> </a:t>
            </a:r>
            <a:r>
              <a:rPr lang="pt-PT" sz="800" b="0" dirty="0" err="1">
                <a:solidFill>
                  <a:srgbClr val="333333"/>
                </a:solidFill>
              </a:rPr>
              <a:t>guide</a:t>
            </a:r>
            <a:r>
              <a:rPr lang="pt-PT" sz="800" b="0" dirty="0">
                <a:solidFill>
                  <a:srgbClr val="333333"/>
                </a:solidFill>
              </a:rPr>
              <a:t> (ACT-NAU). Revista Portuguesa De Medicina Geral E Familiar, 40. Obtido de https://rpmgf.pt/ojs/index.php/rpmgf/article/view/13985”</a:t>
            </a:r>
          </a:p>
          <a:p>
            <a:pPr>
              <a:lnSpc>
                <a:spcPct val="150000"/>
              </a:lnSpc>
            </a:pPr>
            <a:r>
              <a:rPr lang="en-US" sz="800" b="1" dirty="0">
                <a:solidFill>
                  <a:srgbClr val="333333"/>
                </a:solidFill>
              </a:rPr>
              <a:t>[2]</a:t>
            </a:r>
            <a:r>
              <a:rPr lang="en-US" sz="800" b="0" dirty="0">
                <a:solidFill>
                  <a:srgbClr val="333333"/>
                </a:solidFill>
              </a:rPr>
              <a:t> CKD Early Identification &amp; Intervention in Primary Care </a:t>
            </a:r>
            <a:r>
              <a:rPr lang="en-US" sz="800" b="0" dirty="0" err="1">
                <a:solidFill>
                  <a:srgbClr val="333333"/>
                </a:solidFill>
              </a:rPr>
              <a:t>visitado</a:t>
            </a:r>
            <a:r>
              <a:rPr lang="en-US" sz="800" b="0" dirty="0">
                <a:solidFill>
                  <a:srgbClr val="333333"/>
                </a:solidFill>
              </a:rPr>
              <a:t> a 16/01/2024 </a:t>
            </a:r>
            <a:r>
              <a:rPr lang="en-US" sz="800" b="0" dirty="0" err="1">
                <a:solidFill>
                  <a:srgbClr val="333333"/>
                </a:solidFill>
              </a:rPr>
              <a:t>em</a:t>
            </a:r>
            <a:r>
              <a:rPr lang="en-US" sz="800" b="0" dirty="0">
                <a:solidFill>
                  <a:srgbClr val="333333"/>
                </a:solidFill>
              </a:rPr>
              <a:t> https://www.theisn.org/wp-content/uploads/media/pcp/PCPOnePage_1Side_Portuguese_Port.pdf</a:t>
            </a:r>
          </a:p>
          <a:p>
            <a:pPr>
              <a:lnSpc>
                <a:spcPct val="150000"/>
              </a:lnSpc>
            </a:pPr>
            <a:r>
              <a:rPr lang="en-US" sz="800" b="1" dirty="0">
                <a:solidFill>
                  <a:srgbClr val="333333"/>
                </a:solidFill>
              </a:rPr>
              <a:t>[3]</a:t>
            </a:r>
            <a:r>
              <a:rPr lang="en-US" sz="800" b="0" dirty="0">
                <a:solidFill>
                  <a:srgbClr val="333333"/>
                </a:solidFill>
              </a:rPr>
              <a:t> Kidney Disease: Improving Global Outcomes (KDIGO) Diabetes Work Group. KDIGO 2022 Clinical Practice Guideline for Diabetes Management in Chronic Kidney Disease. Kidney Int. 2022;102(5S):S1-S127. doi:10.1016/j.kint.2022.06.008</a:t>
            </a:r>
          </a:p>
          <a:p>
            <a:pPr>
              <a:lnSpc>
                <a:spcPct val="150000"/>
              </a:lnSpc>
            </a:pPr>
            <a:r>
              <a:rPr lang="en-US" sz="800" b="1" dirty="0">
                <a:solidFill>
                  <a:srgbClr val="333333"/>
                </a:solidFill>
              </a:rPr>
              <a:t>[4]</a:t>
            </a:r>
            <a:r>
              <a:rPr lang="en-US" sz="800" b="0" dirty="0">
                <a:solidFill>
                  <a:srgbClr val="333333"/>
                </a:solidFill>
              </a:rPr>
              <a:t> </a:t>
            </a:r>
            <a:r>
              <a:rPr lang="en-US" sz="800" b="0" dirty="0" err="1">
                <a:solidFill>
                  <a:srgbClr val="333333"/>
                </a:solidFill>
              </a:rPr>
              <a:t>Mancia</a:t>
            </a:r>
            <a:r>
              <a:rPr lang="en-US" sz="800" b="0" dirty="0">
                <a:solidFill>
                  <a:srgbClr val="333333"/>
                </a:solidFill>
              </a:rPr>
              <a:t> G, Kreutz R, </a:t>
            </a:r>
            <a:r>
              <a:rPr lang="en-US" sz="800" b="0" dirty="0" err="1">
                <a:solidFill>
                  <a:srgbClr val="333333"/>
                </a:solidFill>
              </a:rPr>
              <a:t>Brunström</a:t>
            </a:r>
            <a:r>
              <a:rPr lang="en-US" sz="800" b="0" dirty="0">
                <a:solidFill>
                  <a:srgbClr val="333333"/>
                </a:solidFill>
              </a:rPr>
              <a:t> M, et al. 2023 ESH Guidelines for the management of arterial hypertension The Task Force for the management of arterial hypertension of the European Society of Hypertension: Endorsed by the International Society of Hypertension (ISH) and the European Renal Association (ERA). J </a:t>
            </a:r>
            <a:r>
              <a:rPr lang="en-US" sz="800" b="0" dirty="0" err="1">
                <a:solidFill>
                  <a:srgbClr val="333333"/>
                </a:solidFill>
              </a:rPr>
              <a:t>Hypertens</a:t>
            </a:r>
            <a:r>
              <a:rPr lang="en-US" sz="800" b="0" dirty="0">
                <a:solidFill>
                  <a:srgbClr val="333333"/>
                </a:solidFill>
              </a:rPr>
              <a:t>. 2023;41(12):1874-2071. doi:10.1097/HJH.0000000000003480</a:t>
            </a:r>
            <a:endParaRPr lang="pt-PT" sz="800" i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7788573-5E5F-5B53-A885-EE437EADBB73}"/>
              </a:ext>
            </a:extLst>
          </p:cNvPr>
          <p:cNvSpPr/>
          <p:nvPr/>
        </p:nvSpPr>
        <p:spPr>
          <a:xfrm>
            <a:off x="474345" y="507823"/>
            <a:ext cx="7753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800" b="1" spc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Bibliografia</a:t>
            </a:r>
            <a:endParaRPr kumimoji="0" lang="en-AU" sz="2500" b="1" i="0" u="none" strike="noStrike" kern="1200" cap="none" spc="-15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j-lt"/>
              <a:ea typeface="+mn-ea"/>
              <a:cs typeface="Roboto Slab Regular"/>
            </a:endParaRPr>
          </a:p>
        </p:txBody>
      </p:sp>
      <p:pic>
        <p:nvPicPr>
          <p:cNvPr id="10" name="Imagem 9" descr="Uma imagem com captura de ecrã, Gráficos, design gráfico, Tipo de letra&#10;&#10;Descrição gerada automaticamente">
            <a:extLst>
              <a:ext uri="{FF2B5EF4-FFF2-40B4-BE49-F238E27FC236}">
                <a16:creationId xmlns:a16="http://schemas.microsoft.com/office/drawing/2014/main" id="{D4446BA5-8490-0A49-EDA9-B08BB74A3C4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6140" y="948629"/>
            <a:ext cx="1383515" cy="690563"/>
          </a:xfrm>
          <a:prstGeom prst="rect">
            <a:avLst/>
          </a:prstGeom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A74AB824-33E9-97A0-876C-21DA184BC2B7}"/>
              </a:ext>
            </a:extLst>
          </p:cNvPr>
          <p:cNvSpPr/>
          <p:nvPr/>
        </p:nvSpPr>
        <p:spPr>
          <a:xfrm>
            <a:off x="475363" y="4469501"/>
            <a:ext cx="775335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2000" b="1" dirty="0">
                <a:solidFill>
                  <a:srgbClr val="830051"/>
                </a:solidFill>
                <a:latin typeface="+mj-lt"/>
              </a:rPr>
              <a:t>Agradecimentos</a:t>
            </a:r>
            <a:endParaRPr kumimoji="0" lang="en-AU" sz="2000" b="1" i="0" u="none" strike="noStrike" kern="1200" cap="none" spc="-150" normalizeH="0" baseline="0" noProof="0" dirty="0">
              <a:ln>
                <a:noFill/>
              </a:ln>
              <a:solidFill>
                <a:srgbClr val="830051"/>
              </a:solidFill>
              <a:effectLst/>
              <a:uLnTx/>
              <a:uFillTx/>
              <a:latin typeface="+mj-lt"/>
              <a:ea typeface="+mn-ea"/>
              <a:cs typeface="Roboto Slab Regular"/>
            </a:endParaRPr>
          </a:p>
        </p:txBody>
      </p:sp>
      <p:cxnSp>
        <p:nvCxnSpPr>
          <p:cNvPr id="18" name="Conexão reta 17">
            <a:extLst>
              <a:ext uri="{FF2B5EF4-FFF2-40B4-BE49-F238E27FC236}">
                <a16:creationId xmlns:a16="http://schemas.microsoft.com/office/drawing/2014/main" id="{8CDCAEC1-E474-7A40-519D-34ADB7B3F30B}"/>
              </a:ext>
            </a:extLst>
          </p:cNvPr>
          <p:cNvCxnSpPr/>
          <p:nvPr/>
        </p:nvCxnSpPr>
        <p:spPr>
          <a:xfrm>
            <a:off x="475363" y="4869611"/>
            <a:ext cx="8198916" cy="0"/>
          </a:xfrm>
          <a:prstGeom prst="line">
            <a:avLst/>
          </a:prstGeom>
          <a:ln>
            <a:solidFill>
              <a:srgbClr val="E8A83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A7EC2C7C-F961-DB51-683C-B8323074570D}"/>
              </a:ext>
            </a:extLst>
          </p:cNvPr>
          <p:cNvSpPr/>
          <p:nvPr/>
        </p:nvSpPr>
        <p:spPr>
          <a:xfrm>
            <a:off x="469721" y="5003628"/>
            <a:ext cx="8195310" cy="2541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800" b="1" dirty="0">
                <a:solidFill>
                  <a:srgbClr val="333333"/>
                </a:solidFill>
              </a:rPr>
              <a:t>Ana Catarina Gomes, Hugo Martinho, João Couceiro, Julieta Maciel, Rolanda Pacheco (AstraZeneca, Lisboa, Portugal)</a:t>
            </a:r>
            <a:endParaRPr lang="pt-PT" sz="800" i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1048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exão reta 5">
            <a:extLst>
              <a:ext uri="{FF2B5EF4-FFF2-40B4-BE49-F238E27FC236}">
                <a16:creationId xmlns:a16="http://schemas.microsoft.com/office/drawing/2014/main" id="{73375247-7CF9-AC6F-570C-EAC667043BD1}"/>
              </a:ext>
            </a:extLst>
          </p:cNvPr>
          <p:cNvCxnSpPr>
            <a:cxnSpLocks/>
          </p:cNvCxnSpPr>
          <p:nvPr/>
        </p:nvCxnSpPr>
        <p:spPr>
          <a:xfrm flipV="1">
            <a:off x="480100" y="1016919"/>
            <a:ext cx="1438263" cy="2396"/>
          </a:xfrm>
          <a:prstGeom prst="line">
            <a:avLst/>
          </a:prstGeom>
          <a:ln>
            <a:solidFill>
              <a:srgbClr val="E8A83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4" name="Imagem 63" descr="Uma imagem com escuridão, preto, captura de ecrã, esguro&#10;&#10;Descrição gerada automaticamente">
            <a:extLst>
              <a:ext uri="{FF2B5EF4-FFF2-40B4-BE49-F238E27FC236}">
                <a16:creationId xmlns:a16="http://schemas.microsoft.com/office/drawing/2014/main" id="{B68476AF-D388-84DC-E1D4-2F6EAA391D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137" y="-685800"/>
            <a:ext cx="4699863" cy="42672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78969" y="392668"/>
            <a:ext cx="7753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800" b="1" dirty="0">
                <a:solidFill>
                  <a:srgbClr val="830051"/>
                </a:solidFill>
                <a:latin typeface="+mj-lt"/>
              </a:rPr>
              <a:t>Autores</a:t>
            </a:r>
            <a:endParaRPr kumimoji="0" lang="en-AU" sz="2500" b="1" i="0" u="none" strike="noStrike" kern="1200" cap="none" spc="-150" normalizeH="0" baseline="0" noProof="0" dirty="0">
              <a:ln>
                <a:noFill/>
              </a:ln>
              <a:solidFill>
                <a:srgbClr val="8B034F"/>
              </a:solidFill>
              <a:effectLst/>
              <a:uLnTx/>
              <a:uFillTx/>
              <a:latin typeface="+mj-lt"/>
              <a:ea typeface="+mn-ea"/>
              <a:cs typeface="Roboto Slab Regular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5AF43CEA-6E5D-303C-B843-394930481049}"/>
              </a:ext>
            </a:extLst>
          </p:cNvPr>
          <p:cNvSpPr/>
          <p:nvPr/>
        </p:nvSpPr>
        <p:spPr>
          <a:xfrm>
            <a:off x="0" y="-22687"/>
            <a:ext cx="9144000" cy="34378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" dist="25400" dir="5400000" algn="ctr" rotWithShape="0">
              <a:srgbClr val="000000">
                <a:alpha val="8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4" name="Imagem 3" descr="Uma imagem com Tipo de letra, Gráficos, design gráfico, logótipo&#10;&#10;Descrição gerada automaticamente">
            <a:extLst>
              <a:ext uri="{FF2B5EF4-FFF2-40B4-BE49-F238E27FC236}">
                <a16:creationId xmlns:a16="http://schemas.microsoft.com/office/drawing/2014/main" id="{B45EF6C7-D587-6A45-2A0B-8A2473C374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58143"/>
            <a:ext cx="749479" cy="182124"/>
          </a:xfrm>
          <a:prstGeom prst="rect">
            <a:avLst/>
          </a:prstGeom>
        </p:spPr>
      </p:pic>
      <p:pic>
        <p:nvPicPr>
          <p:cNvPr id="12" name="Imagem 11" descr="Uma imagem com Gráficos, Tipo de letra, design gráfico, Magenta&#10;&#10;Descrição gerada automaticamente">
            <a:extLst>
              <a:ext uri="{FF2B5EF4-FFF2-40B4-BE49-F238E27FC236}">
                <a16:creationId xmlns:a16="http://schemas.microsoft.com/office/drawing/2014/main" id="{5B27527C-4A3A-F5B1-5754-BF1876BFA8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21" y="57031"/>
            <a:ext cx="1066799" cy="184348"/>
          </a:xfrm>
          <a:prstGeom prst="rect">
            <a:avLst/>
          </a:prstGeom>
        </p:spPr>
      </p:pic>
      <p:sp>
        <p:nvSpPr>
          <p:cNvPr id="11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902196A3-47A6-D1EA-8D45-8EEED398B7AB}"/>
              </a:ext>
            </a:extLst>
          </p:cNvPr>
          <p:cNvSpPr/>
          <p:nvPr/>
        </p:nvSpPr>
        <p:spPr>
          <a:xfrm>
            <a:off x="480100" y="762000"/>
            <a:ext cx="1054648" cy="257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800" b="1" dirty="0">
                <a:solidFill>
                  <a:srgbClr val="333333"/>
                </a:solidFill>
                <a:latin typeface="+mj-lt"/>
              </a:rPr>
              <a:t>Andreia Nunes</a:t>
            </a:r>
            <a:endParaRPr lang="pt-PT" sz="800" b="1" i="0" dirty="0">
              <a:solidFill>
                <a:srgbClr val="333333"/>
              </a:solidFill>
              <a:latin typeface="+mj-lt"/>
            </a:endParaRPr>
          </a:p>
        </p:txBody>
      </p:sp>
      <p:sp>
        <p:nvSpPr>
          <p:cNvPr id="20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00C4ECCE-D8A0-F8A5-2A1B-0F0B3C1A9314}"/>
              </a:ext>
            </a:extLst>
          </p:cNvPr>
          <p:cNvSpPr/>
          <p:nvPr/>
        </p:nvSpPr>
        <p:spPr>
          <a:xfrm>
            <a:off x="480100" y="1019315"/>
            <a:ext cx="14687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Serviço de Medicina Interna, Hospital Garcia de Orta EPE, ULS de Almada-Seixal, Almada, Portugal</a:t>
            </a:r>
            <a:endParaRPr lang="pt-PT" sz="700" i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cxnSp>
        <p:nvCxnSpPr>
          <p:cNvPr id="24" name="Conexão reta 23">
            <a:extLst>
              <a:ext uri="{FF2B5EF4-FFF2-40B4-BE49-F238E27FC236}">
                <a16:creationId xmlns:a16="http://schemas.microsoft.com/office/drawing/2014/main" id="{E78A3F10-A289-AA8C-64C3-3ABC55803325}"/>
              </a:ext>
            </a:extLst>
          </p:cNvPr>
          <p:cNvCxnSpPr>
            <a:cxnSpLocks/>
          </p:cNvCxnSpPr>
          <p:nvPr/>
        </p:nvCxnSpPr>
        <p:spPr>
          <a:xfrm flipV="1">
            <a:off x="2218787" y="1016919"/>
            <a:ext cx="1438263" cy="2396"/>
          </a:xfrm>
          <a:prstGeom prst="line">
            <a:avLst/>
          </a:prstGeom>
          <a:ln>
            <a:solidFill>
              <a:srgbClr val="E8A83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A6E78EF2-75AB-528E-BFEA-77EA4B0E1D05}"/>
              </a:ext>
            </a:extLst>
          </p:cNvPr>
          <p:cNvSpPr/>
          <p:nvPr/>
        </p:nvSpPr>
        <p:spPr>
          <a:xfrm>
            <a:off x="2218787" y="762000"/>
            <a:ext cx="1054648" cy="257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800" b="1" dirty="0">
                <a:solidFill>
                  <a:srgbClr val="333333"/>
                </a:solidFill>
                <a:latin typeface="+mj-lt"/>
              </a:rPr>
              <a:t>Ana Corte-Real</a:t>
            </a:r>
            <a:endParaRPr lang="pt-PT" sz="800" b="1" i="0" dirty="0">
              <a:solidFill>
                <a:srgbClr val="333333"/>
              </a:solidFill>
              <a:latin typeface="+mj-lt"/>
            </a:endParaRPr>
          </a:p>
        </p:txBody>
      </p:sp>
      <p:sp>
        <p:nvSpPr>
          <p:cNvPr id="26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9945D9DE-24B1-061E-A331-E413BBEC368C}"/>
              </a:ext>
            </a:extLst>
          </p:cNvPr>
          <p:cNvSpPr/>
          <p:nvPr/>
        </p:nvSpPr>
        <p:spPr>
          <a:xfrm>
            <a:off x="2218787" y="1019315"/>
            <a:ext cx="1468744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USF Margens do Neiva, ULS do Alto Minho, Viana do Castelo, Portugal MTG Research </a:t>
            </a:r>
            <a:r>
              <a:rPr lang="pt-PT" sz="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and</a:t>
            </a:r>
            <a:r>
              <a:rPr lang="pt-PT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</a:t>
            </a:r>
            <a:r>
              <a:rPr lang="pt-PT" sz="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Development</a:t>
            </a:r>
            <a:r>
              <a:rPr lang="pt-PT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</a:t>
            </a:r>
            <a:r>
              <a:rPr lang="pt-PT" sz="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Lab</a:t>
            </a:r>
            <a:r>
              <a:rPr lang="pt-PT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, Porto, Portugal</a:t>
            </a:r>
            <a:endParaRPr lang="pt-PT" sz="700" i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cxnSp>
        <p:nvCxnSpPr>
          <p:cNvPr id="32" name="Conexão reta 31">
            <a:extLst>
              <a:ext uri="{FF2B5EF4-FFF2-40B4-BE49-F238E27FC236}">
                <a16:creationId xmlns:a16="http://schemas.microsoft.com/office/drawing/2014/main" id="{29A5B9F9-6255-BCCF-2F8E-A7DB211BA9C0}"/>
              </a:ext>
            </a:extLst>
          </p:cNvPr>
          <p:cNvCxnSpPr>
            <a:cxnSpLocks/>
          </p:cNvCxnSpPr>
          <p:nvPr/>
        </p:nvCxnSpPr>
        <p:spPr>
          <a:xfrm flipV="1">
            <a:off x="3957474" y="1016919"/>
            <a:ext cx="1438263" cy="2396"/>
          </a:xfrm>
          <a:prstGeom prst="line">
            <a:avLst/>
          </a:prstGeom>
          <a:ln>
            <a:solidFill>
              <a:srgbClr val="E8A83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EAE6CE57-6F3E-F9FB-6CCA-B25A88CFC979}"/>
              </a:ext>
            </a:extLst>
          </p:cNvPr>
          <p:cNvSpPr/>
          <p:nvPr/>
        </p:nvSpPr>
        <p:spPr>
          <a:xfrm>
            <a:off x="3957474" y="762000"/>
            <a:ext cx="1302432" cy="257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800" b="1" dirty="0">
                <a:solidFill>
                  <a:srgbClr val="333333"/>
                </a:solidFill>
                <a:latin typeface="+mj-lt"/>
              </a:rPr>
              <a:t>Ana Isabel Rodrigues</a:t>
            </a:r>
            <a:endParaRPr lang="pt-PT" sz="800" b="1" i="0" dirty="0">
              <a:solidFill>
                <a:srgbClr val="333333"/>
              </a:solidFill>
              <a:latin typeface="+mj-lt"/>
            </a:endParaRPr>
          </a:p>
        </p:txBody>
      </p:sp>
      <p:sp>
        <p:nvSpPr>
          <p:cNvPr id="34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B63738B6-9E23-4376-7D2A-52EA37862484}"/>
              </a:ext>
            </a:extLst>
          </p:cNvPr>
          <p:cNvSpPr/>
          <p:nvPr/>
        </p:nvSpPr>
        <p:spPr>
          <a:xfrm>
            <a:off x="3957474" y="1019315"/>
            <a:ext cx="146874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USF Cidade Jardim, ULS Viseu Dão-Lafões, Viseu, Portugal</a:t>
            </a:r>
            <a:endParaRPr lang="pt-PT" sz="700" i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cxnSp>
        <p:nvCxnSpPr>
          <p:cNvPr id="35" name="Conexão reta 34">
            <a:extLst>
              <a:ext uri="{FF2B5EF4-FFF2-40B4-BE49-F238E27FC236}">
                <a16:creationId xmlns:a16="http://schemas.microsoft.com/office/drawing/2014/main" id="{2B4631AF-387A-2D49-A55B-B8147663F856}"/>
              </a:ext>
            </a:extLst>
          </p:cNvPr>
          <p:cNvCxnSpPr>
            <a:cxnSpLocks/>
          </p:cNvCxnSpPr>
          <p:nvPr/>
        </p:nvCxnSpPr>
        <p:spPr>
          <a:xfrm flipV="1">
            <a:off x="5682246" y="1016919"/>
            <a:ext cx="1438263" cy="2396"/>
          </a:xfrm>
          <a:prstGeom prst="line">
            <a:avLst/>
          </a:prstGeom>
          <a:ln>
            <a:solidFill>
              <a:srgbClr val="E8A83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ECF9E565-51AB-9C29-07D2-27D266B5EEB8}"/>
              </a:ext>
            </a:extLst>
          </p:cNvPr>
          <p:cNvSpPr/>
          <p:nvPr/>
        </p:nvSpPr>
        <p:spPr>
          <a:xfrm>
            <a:off x="5682246" y="762000"/>
            <a:ext cx="1302432" cy="257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800" b="1" dirty="0">
                <a:solidFill>
                  <a:srgbClr val="333333"/>
                </a:solidFill>
                <a:latin typeface="+mj-lt"/>
              </a:rPr>
              <a:t>Carolina Belino</a:t>
            </a:r>
            <a:endParaRPr lang="pt-PT" sz="800" b="1" i="0" dirty="0">
              <a:solidFill>
                <a:srgbClr val="333333"/>
              </a:solidFill>
              <a:latin typeface="+mj-lt"/>
            </a:endParaRPr>
          </a:p>
        </p:txBody>
      </p:sp>
      <p:sp>
        <p:nvSpPr>
          <p:cNvPr id="37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29D75402-4E65-4CEA-4E69-1A1B97B207FF}"/>
              </a:ext>
            </a:extLst>
          </p:cNvPr>
          <p:cNvSpPr/>
          <p:nvPr/>
        </p:nvSpPr>
        <p:spPr>
          <a:xfrm>
            <a:off x="5682246" y="1019315"/>
            <a:ext cx="1468744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Centro Hospitalar Universitário Cova da Beira, ULS da Cova da Beira, Covilhã, Portugal</a:t>
            </a:r>
            <a:endParaRPr lang="pt-PT" sz="700" i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cxnSp>
        <p:nvCxnSpPr>
          <p:cNvPr id="38" name="Conexão reta 37">
            <a:extLst>
              <a:ext uri="{FF2B5EF4-FFF2-40B4-BE49-F238E27FC236}">
                <a16:creationId xmlns:a16="http://schemas.microsoft.com/office/drawing/2014/main" id="{50E32BC1-8C4F-3C0F-DCA9-4F4222F581EE}"/>
              </a:ext>
            </a:extLst>
          </p:cNvPr>
          <p:cNvCxnSpPr>
            <a:cxnSpLocks/>
          </p:cNvCxnSpPr>
          <p:nvPr/>
        </p:nvCxnSpPr>
        <p:spPr>
          <a:xfrm flipV="1">
            <a:off x="7434846" y="1016919"/>
            <a:ext cx="1438263" cy="2396"/>
          </a:xfrm>
          <a:prstGeom prst="line">
            <a:avLst/>
          </a:prstGeom>
          <a:ln>
            <a:solidFill>
              <a:srgbClr val="E8A83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87C1CBC6-D694-1685-FCA5-265465916B83}"/>
              </a:ext>
            </a:extLst>
          </p:cNvPr>
          <p:cNvSpPr/>
          <p:nvPr/>
        </p:nvSpPr>
        <p:spPr>
          <a:xfrm>
            <a:off x="7434846" y="762000"/>
            <a:ext cx="1302432" cy="257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800" b="1" dirty="0">
                <a:solidFill>
                  <a:srgbClr val="333333"/>
                </a:solidFill>
                <a:latin typeface="+mj-lt"/>
              </a:rPr>
              <a:t>Cristina </a:t>
            </a:r>
            <a:r>
              <a:rPr lang="pt-PT" sz="800" b="1" dirty="0" err="1">
                <a:solidFill>
                  <a:srgbClr val="333333"/>
                </a:solidFill>
                <a:latin typeface="+mj-lt"/>
              </a:rPr>
              <a:t>Outerelo</a:t>
            </a:r>
            <a:endParaRPr lang="pt-PT" sz="800" b="1" i="0" dirty="0">
              <a:solidFill>
                <a:srgbClr val="333333"/>
              </a:solidFill>
              <a:latin typeface="+mj-lt"/>
            </a:endParaRPr>
          </a:p>
        </p:txBody>
      </p:sp>
      <p:sp>
        <p:nvSpPr>
          <p:cNvPr id="40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053ECE04-BE37-776C-BDD0-572B7A4D0112}"/>
              </a:ext>
            </a:extLst>
          </p:cNvPr>
          <p:cNvSpPr/>
          <p:nvPr/>
        </p:nvSpPr>
        <p:spPr>
          <a:xfrm>
            <a:off x="7434846" y="1019315"/>
            <a:ext cx="1468744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Serviço de Nefrologia e Transplantação Renal, Hospital Universitário de Santa Maria, ULS de Santa Maria, Lisboa, Portugal</a:t>
            </a:r>
            <a:endParaRPr lang="pt-PT" sz="700" i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cxnSp>
        <p:nvCxnSpPr>
          <p:cNvPr id="41" name="Conexão reta 40">
            <a:extLst>
              <a:ext uri="{FF2B5EF4-FFF2-40B4-BE49-F238E27FC236}">
                <a16:creationId xmlns:a16="http://schemas.microsoft.com/office/drawing/2014/main" id="{93181FF6-AB5B-510C-41B3-383013D535C4}"/>
              </a:ext>
            </a:extLst>
          </p:cNvPr>
          <p:cNvCxnSpPr>
            <a:cxnSpLocks/>
          </p:cNvCxnSpPr>
          <p:nvPr/>
        </p:nvCxnSpPr>
        <p:spPr>
          <a:xfrm flipV="1">
            <a:off x="480101" y="1939919"/>
            <a:ext cx="1438263" cy="2396"/>
          </a:xfrm>
          <a:prstGeom prst="line">
            <a:avLst/>
          </a:prstGeom>
          <a:ln>
            <a:solidFill>
              <a:srgbClr val="E8A83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7E1F235F-4AAF-AC40-84C4-E65734D035F7}"/>
              </a:ext>
            </a:extLst>
          </p:cNvPr>
          <p:cNvSpPr/>
          <p:nvPr/>
        </p:nvSpPr>
        <p:spPr>
          <a:xfrm>
            <a:off x="480101" y="1685000"/>
            <a:ext cx="1054648" cy="257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800" b="1" dirty="0">
                <a:solidFill>
                  <a:srgbClr val="333333"/>
                </a:solidFill>
                <a:latin typeface="+mj-lt"/>
              </a:rPr>
              <a:t>Diogo Ramos</a:t>
            </a:r>
            <a:endParaRPr lang="pt-PT" sz="800" b="1" i="0" dirty="0">
              <a:solidFill>
                <a:srgbClr val="333333"/>
              </a:solidFill>
              <a:latin typeface="+mj-lt"/>
            </a:endParaRPr>
          </a:p>
        </p:txBody>
      </p:sp>
      <p:sp>
        <p:nvSpPr>
          <p:cNvPr id="47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00B28E1D-0D1B-3D46-27A4-DB53582810DF}"/>
              </a:ext>
            </a:extLst>
          </p:cNvPr>
          <p:cNvSpPr/>
          <p:nvPr/>
        </p:nvSpPr>
        <p:spPr>
          <a:xfrm>
            <a:off x="480101" y="1942315"/>
            <a:ext cx="146874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USF São Teotónio, ULS Viseu Dão-Lafões, Viseu, Portugal</a:t>
            </a:r>
            <a:endParaRPr lang="pt-PT" sz="700" i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cxnSp>
        <p:nvCxnSpPr>
          <p:cNvPr id="49" name="Conexão reta 48">
            <a:extLst>
              <a:ext uri="{FF2B5EF4-FFF2-40B4-BE49-F238E27FC236}">
                <a16:creationId xmlns:a16="http://schemas.microsoft.com/office/drawing/2014/main" id="{F9903E06-6A0B-B90F-2A24-65A0102AEDFF}"/>
              </a:ext>
            </a:extLst>
          </p:cNvPr>
          <p:cNvCxnSpPr>
            <a:cxnSpLocks/>
          </p:cNvCxnSpPr>
          <p:nvPr/>
        </p:nvCxnSpPr>
        <p:spPr>
          <a:xfrm flipV="1">
            <a:off x="2218788" y="1939919"/>
            <a:ext cx="1438263" cy="2396"/>
          </a:xfrm>
          <a:prstGeom prst="line">
            <a:avLst/>
          </a:prstGeom>
          <a:ln>
            <a:solidFill>
              <a:srgbClr val="E8A83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430FA2ED-1269-44ED-370D-76665DD134BA}"/>
              </a:ext>
            </a:extLst>
          </p:cNvPr>
          <p:cNvSpPr/>
          <p:nvPr/>
        </p:nvSpPr>
        <p:spPr>
          <a:xfrm>
            <a:off x="2218788" y="1685000"/>
            <a:ext cx="1054648" cy="257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800" b="1" dirty="0">
                <a:solidFill>
                  <a:srgbClr val="333333"/>
                </a:solidFill>
                <a:latin typeface="+mj-lt"/>
              </a:rPr>
              <a:t>Gil Silva</a:t>
            </a:r>
            <a:endParaRPr lang="pt-PT" sz="800" b="1" i="0" dirty="0">
              <a:solidFill>
                <a:srgbClr val="333333"/>
              </a:solidFill>
              <a:latin typeface="+mj-lt"/>
            </a:endParaRPr>
          </a:p>
        </p:txBody>
      </p:sp>
      <p:sp>
        <p:nvSpPr>
          <p:cNvPr id="51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88DC4BD9-BB7D-867D-4943-A19E869666B9}"/>
              </a:ext>
            </a:extLst>
          </p:cNvPr>
          <p:cNvSpPr/>
          <p:nvPr/>
        </p:nvSpPr>
        <p:spPr>
          <a:xfrm>
            <a:off x="2218788" y="1942315"/>
            <a:ext cx="14687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Hospital Dr. Nélio Mendonça, Serviço de Saúde da Região Autónoma da Madeira, EPE (SESARAM), Funchal, Portugal</a:t>
            </a:r>
            <a:endParaRPr lang="pt-PT" sz="700" i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cxnSp>
        <p:nvCxnSpPr>
          <p:cNvPr id="52" name="Conexão reta 51">
            <a:extLst>
              <a:ext uri="{FF2B5EF4-FFF2-40B4-BE49-F238E27FC236}">
                <a16:creationId xmlns:a16="http://schemas.microsoft.com/office/drawing/2014/main" id="{2A1DD089-D0A2-5349-880D-40521759963E}"/>
              </a:ext>
            </a:extLst>
          </p:cNvPr>
          <p:cNvCxnSpPr>
            <a:cxnSpLocks/>
          </p:cNvCxnSpPr>
          <p:nvPr/>
        </p:nvCxnSpPr>
        <p:spPr>
          <a:xfrm flipV="1">
            <a:off x="3956224" y="1939919"/>
            <a:ext cx="1438263" cy="2396"/>
          </a:xfrm>
          <a:prstGeom prst="line">
            <a:avLst/>
          </a:prstGeom>
          <a:ln>
            <a:solidFill>
              <a:srgbClr val="E8A83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30A4D778-508E-DC78-8F35-9C2F53ABE375}"/>
              </a:ext>
            </a:extLst>
          </p:cNvPr>
          <p:cNvSpPr/>
          <p:nvPr/>
        </p:nvSpPr>
        <p:spPr>
          <a:xfrm>
            <a:off x="3956224" y="1685000"/>
            <a:ext cx="1302432" cy="257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800" b="1" dirty="0">
                <a:solidFill>
                  <a:srgbClr val="333333"/>
                </a:solidFill>
                <a:latin typeface="+mj-lt"/>
              </a:rPr>
              <a:t>Gilberto Guimarães</a:t>
            </a:r>
            <a:endParaRPr lang="pt-PT" sz="800" b="1" i="0" dirty="0">
              <a:solidFill>
                <a:srgbClr val="333333"/>
              </a:solidFill>
              <a:latin typeface="+mj-lt"/>
            </a:endParaRPr>
          </a:p>
        </p:txBody>
      </p:sp>
      <p:sp>
        <p:nvSpPr>
          <p:cNvPr id="54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FF98E0FF-3AC4-2880-5013-FA0A75ABEA49}"/>
              </a:ext>
            </a:extLst>
          </p:cNvPr>
          <p:cNvSpPr/>
          <p:nvPr/>
        </p:nvSpPr>
        <p:spPr>
          <a:xfrm>
            <a:off x="3957475" y="1942315"/>
            <a:ext cx="1468744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USF </a:t>
            </a:r>
            <a:r>
              <a:rPr lang="pt-PT" sz="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Felgaria</a:t>
            </a:r>
            <a:r>
              <a:rPr lang="pt-PT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</a:t>
            </a:r>
            <a:r>
              <a:rPr lang="pt-PT" sz="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Rubeans</a:t>
            </a:r>
            <a:r>
              <a:rPr lang="pt-PT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, ULS do Tâmega e Sousa, Felgueiras, Portugal</a:t>
            </a:r>
            <a:endParaRPr lang="pt-PT" sz="700" i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cxnSp>
        <p:nvCxnSpPr>
          <p:cNvPr id="55" name="Conexão reta 54">
            <a:extLst>
              <a:ext uri="{FF2B5EF4-FFF2-40B4-BE49-F238E27FC236}">
                <a16:creationId xmlns:a16="http://schemas.microsoft.com/office/drawing/2014/main" id="{1D85DE1E-5371-14B9-B821-5AFDCDFC210D}"/>
              </a:ext>
            </a:extLst>
          </p:cNvPr>
          <p:cNvCxnSpPr>
            <a:cxnSpLocks/>
          </p:cNvCxnSpPr>
          <p:nvPr/>
        </p:nvCxnSpPr>
        <p:spPr>
          <a:xfrm flipV="1">
            <a:off x="5682246" y="1928650"/>
            <a:ext cx="1438263" cy="2396"/>
          </a:xfrm>
          <a:prstGeom prst="line">
            <a:avLst/>
          </a:prstGeom>
          <a:ln>
            <a:solidFill>
              <a:srgbClr val="E8A83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2FB97105-01DE-BFD0-DD01-12F76FD26F4D}"/>
              </a:ext>
            </a:extLst>
          </p:cNvPr>
          <p:cNvSpPr/>
          <p:nvPr/>
        </p:nvSpPr>
        <p:spPr>
          <a:xfrm>
            <a:off x="5682246" y="1673731"/>
            <a:ext cx="1302432" cy="257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800" b="1" dirty="0">
                <a:solidFill>
                  <a:srgbClr val="333333"/>
                </a:solidFill>
                <a:latin typeface="+mj-lt"/>
              </a:rPr>
              <a:t>Henrique Sousa</a:t>
            </a:r>
            <a:endParaRPr lang="pt-PT" sz="800" b="1" i="0" dirty="0">
              <a:solidFill>
                <a:srgbClr val="333333"/>
              </a:solidFill>
              <a:latin typeface="+mj-lt"/>
            </a:endParaRPr>
          </a:p>
        </p:txBody>
      </p:sp>
      <p:sp>
        <p:nvSpPr>
          <p:cNvPr id="57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6B70E107-78BC-4FC8-9686-56C6210B2D73}"/>
              </a:ext>
            </a:extLst>
          </p:cNvPr>
          <p:cNvSpPr/>
          <p:nvPr/>
        </p:nvSpPr>
        <p:spPr>
          <a:xfrm>
            <a:off x="5682246" y="1931046"/>
            <a:ext cx="1468744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Departamento de Nefrologia, Hospital das Forças Armadas, Lisboa, Portugal</a:t>
            </a:r>
            <a:endParaRPr lang="pt-PT" sz="700" i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cxnSp>
        <p:nvCxnSpPr>
          <p:cNvPr id="58" name="Conexão reta 57">
            <a:extLst>
              <a:ext uri="{FF2B5EF4-FFF2-40B4-BE49-F238E27FC236}">
                <a16:creationId xmlns:a16="http://schemas.microsoft.com/office/drawing/2014/main" id="{835295B3-860D-9D6B-817B-9CB9E4B02793}"/>
              </a:ext>
            </a:extLst>
          </p:cNvPr>
          <p:cNvCxnSpPr>
            <a:cxnSpLocks/>
          </p:cNvCxnSpPr>
          <p:nvPr/>
        </p:nvCxnSpPr>
        <p:spPr>
          <a:xfrm flipV="1">
            <a:off x="7430035" y="1914897"/>
            <a:ext cx="1438263" cy="2396"/>
          </a:xfrm>
          <a:prstGeom prst="line">
            <a:avLst/>
          </a:prstGeom>
          <a:ln>
            <a:solidFill>
              <a:srgbClr val="E8A83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489BFDD5-7767-B37B-F0A1-318329CE8253}"/>
              </a:ext>
            </a:extLst>
          </p:cNvPr>
          <p:cNvSpPr/>
          <p:nvPr/>
        </p:nvSpPr>
        <p:spPr>
          <a:xfrm>
            <a:off x="7430035" y="1659978"/>
            <a:ext cx="1302432" cy="257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800" b="1" dirty="0">
                <a:solidFill>
                  <a:srgbClr val="333333"/>
                </a:solidFill>
                <a:latin typeface="+mj-lt"/>
              </a:rPr>
              <a:t>Inês Aires</a:t>
            </a:r>
            <a:endParaRPr lang="pt-PT" sz="800" b="1" i="0" dirty="0">
              <a:solidFill>
                <a:srgbClr val="333333"/>
              </a:solidFill>
              <a:latin typeface="+mj-lt"/>
            </a:endParaRPr>
          </a:p>
        </p:txBody>
      </p:sp>
      <p:sp>
        <p:nvSpPr>
          <p:cNvPr id="60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CC1BD105-0AD2-14DD-7605-80893144D472}"/>
              </a:ext>
            </a:extLst>
          </p:cNvPr>
          <p:cNvSpPr/>
          <p:nvPr/>
        </p:nvSpPr>
        <p:spPr>
          <a:xfrm>
            <a:off x="7430035" y="1917293"/>
            <a:ext cx="1468744" cy="8463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Serviço de Nefrologia e Unidade de transplantação, Hospital </a:t>
            </a:r>
            <a:r>
              <a:rPr lang="pt-PT" sz="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Curry</a:t>
            </a:r>
            <a:r>
              <a:rPr lang="pt-PT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Cabral; Unidade Local de Saúde São José, Lisboa, Portugal, NOVA Medical </a:t>
            </a:r>
            <a:r>
              <a:rPr lang="pt-PT" sz="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School</a:t>
            </a:r>
            <a:r>
              <a:rPr lang="pt-PT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, Universidade Nova de Lisboa, Lisboa, Portugal</a:t>
            </a:r>
            <a:endParaRPr lang="pt-PT" sz="700" i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cxnSp>
        <p:nvCxnSpPr>
          <p:cNvPr id="2" name="Conexão reta 1">
            <a:extLst>
              <a:ext uri="{FF2B5EF4-FFF2-40B4-BE49-F238E27FC236}">
                <a16:creationId xmlns:a16="http://schemas.microsoft.com/office/drawing/2014/main" id="{73375247-7CF9-AC6F-570C-EAC667043BD1}"/>
              </a:ext>
            </a:extLst>
          </p:cNvPr>
          <p:cNvCxnSpPr>
            <a:cxnSpLocks/>
          </p:cNvCxnSpPr>
          <p:nvPr/>
        </p:nvCxnSpPr>
        <p:spPr>
          <a:xfrm flipV="1">
            <a:off x="480100" y="2981697"/>
            <a:ext cx="1438263" cy="2396"/>
          </a:xfrm>
          <a:prstGeom prst="line">
            <a:avLst/>
          </a:prstGeom>
          <a:ln>
            <a:solidFill>
              <a:srgbClr val="E8A83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902196A3-47A6-D1EA-8D45-8EEED398B7AB}"/>
              </a:ext>
            </a:extLst>
          </p:cNvPr>
          <p:cNvSpPr/>
          <p:nvPr/>
        </p:nvSpPr>
        <p:spPr>
          <a:xfrm>
            <a:off x="480100" y="2726778"/>
            <a:ext cx="1054648" cy="257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800" b="1" dirty="0">
                <a:solidFill>
                  <a:srgbClr val="333333"/>
                </a:solidFill>
                <a:latin typeface="+mj-lt"/>
              </a:rPr>
              <a:t>Inês Fortuna</a:t>
            </a:r>
            <a:endParaRPr lang="pt-PT" sz="800" b="1" i="0" dirty="0">
              <a:solidFill>
                <a:srgbClr val="333333"/>
              </a:solidFill>
              <a:latin typeface="+mj-lt"/>
            </a:endParaRPr>
          </a:p>
        </p:txBody>
      </p:sp>
      <p:sp>
        <p:nvSpPr>
          <p:cNvPr id="9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00C4ECCE-D8A0-F8A5-2A1B-0F0B3C1A9314}"/>
              </a:ext>
            </a:extLst>
          </p:cNvPr>
          <p:cNvSpPr/>
          <p:nvPr/>
        </p:nvSpPr>
        <p:spPr>
          <a:xfrm>
            <a:off x="480100" y="2984093"/>
            <a:ext cx="1468744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7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MTG Research </a:t>
            </a:r>
            <a:r>
              <a:rPr lang="pt-PT" sz="7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and</a:t>
            </a:r>
            <a:r>
              <a:rPr lang="pt-PT" sz="7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</a:t>
            </a:r>
            <a:r>
              <a:rPr lang="pt-PT" sz="7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Development</a:t>
            </a:r>
            <a:r>
              <a:rPr lang="pt-PT" sz="7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</a:t>
            </a:r>
            <a:r>
              <a:rPr lang="pt-PT" sz="7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Lab</a:t>
            </a:r>
            <a:r>
              <a:rPr lang="pt-PT" sz="7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, </a:t>
            </a:r>
            <a:r>
              <a:rPr lang="pt-PT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Porto, Portugal</a:t>
            </a:r>
            <a:endParaRPr lang="pt-PT" sz="700" i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cxnSp>
        <p:nvCxnSpPr>
          <p:cNvPr id="13" name="Conexão reta 12">
            <a:extLst>
              <a:ext uri="{FF2B5EF4-FFF2-40B4-BE49-F238E27FC236}">
                <a16:creationId xmlns:a16="http://schemas.microsoft.com/office/drawing/2014/main" id="{E78A3F10-A289-AA8C-64C3-3ABC55803325}"/>
              </a:ext>
            </a:extLst>
          </p:cNvPr>
          <p:cNvCxnSpPr>
            <a:cxnSpLocks/>
          </p:cNvCxnSpPr>
          <p:nvPr/>
        </p:nvCxnSpPr>
        <p:spPr>
          <a:xfrm flipV="1">
            <a:off x="2218787" y="2981697"/>
            <a:ext cx="1438263" cy="2396"/>
          </a:xfrm>
          <a:prstGeom prst="line">
            <a:avLst/>
          </a:prstGeom>
          <a:ln>
            <a:solidFill>
              <a:srgbClr val="E8A83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A6E78EF2-75AB-528E-BFEA-77EA4B0E1D05}"/>
              </a:ext>
            </a:extLst>
          </p:cNvPr>
          <p:cNvSpPr/>
          <p:nvPr/>
        </p:nvSpPr>
        <p:spPr>
          <a:xfrm>
            <a:off x="2218787" y="2726778"/>
            <a:ext cx="1054648" cy="257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800" b="1" dirty="0">
                <a:solidFill>
                  <a:srgbClr val="333333"/>
                </a:solidFill>
                <a:latin typeface="+mj-lt"/>
              </a:rPr>
              <a:t>Ivan Luz</a:t>
            </a:r>
            <a:endParaRPr lang="pt-PT" sz="800" b="1" i="0" dirty="0">
              <a:solidFill>
                <a:srgbClr val="333333"/>
              </a:solidFill>
              <a:latin typeface="+mj-lt"/>
            </a:endParaRPr>
          </a:p>
        </p:txBody>
      </p:sp>
      <p:sp>
        <p:nvSpPr>
          <p:cNvPr id="16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9945D9DE-24B1-061E-A331-E413BBEC368C}"/>
              </a:ext>
            </a:extLst>
          </p:cNvPr>
          <p:cNvSpPr/>
          <p:nvPr/>
        </p:nvSpPr>
        <p:spPr>
          <a:xfrm>
            <a:off x="2218787" y="2984093"/>
            <a:ext cx="1468744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Departamento de Nefrologia, ULS Médio Tejo, Torres Novas, Portugal</a:t>
            </a:r>
            <a:endParaRPr lang="pt-PT" sz="700" i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cxnSp>
        <p:nvCxnSpPr>
          <p:cNvPr id="17" name="Conexão reta 16">
            <a:extLst>
              <a:ext uri="{FF2B5EF4-FFF2-40B4-BE49-F238E27FC236}">
                <a16:creationId xmlns:a16="http://schemas.microsoft.com/office/drawing/2014/main" id="{29A5B9F9-6255-BCCF-2F8E-A7DB211BA9C0}"/>
              </a:ext>
            </a:extLst>
          </p:cNvPr>
          <p:cNvCxnSpPr>
            <a:cxnSpLocks/>
          </p:cNvCxnSpPr>
          <p:nvPr/>
        </p:nvCxnSpPr>
        <p:spPr>
          <a:xfrm flipV="1">
            <a:off x="3957474" y="2981697"/>
            <a:ext cx="1438263" cy="2396"/>
          </a:xfrm>
          <a:prstGeom prst="line">
            <a:avLst/>
          </a:prstGeom>
          <a:ln>
            <a:solidFill>
              <a:srgbClr val="E8A83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EAE6CE57-6F3E-F9FB-6CCA-B25A88CFC979}"/>
              </a:ext>
            </a:extLst>
          </p:cNvPr>
          <p:cNvSpPr/>
          <p:nvPr/>
        </p:nvSpPr>
        <p:spPr>
          <a:xfrm>
            <a:off x="3957474" y="2726778"/>
            <a:ext cx="1302432" cy="257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800" b="1" dirty="0">
                <a:solidFill>
                  <a:srgbClr val="333333"/>
                </a:solidFill>
                <a:latin typeface="+mj-lt"/>
              </a:rPr>
              <a:t>João Mário Gonçalves</a:t>
            </a:r>
            <a:endParaRPr lang="pt-PT" sz="800" b="1" i="0" dirty="0">
              <a:solidFill>
                <a:srgbClr val="333333"/>
              </a:solidFill>
              <a:latin typeface="+mj-lt"/>
            </a:endParaRPr>
          </a:p>
        </p:txBody>
      </p:sp>
      <p:sp>
        <p:nvSpPr>
          <p:cNvPr id="21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B63738B6-9E23-4376-7D2A-52EA37862484}"/>
              </a:ext>
            </a:extLst>
          </p:cNvPr>
          <p:cNvSpPr/>
          <p:nvPr/>
        </p:nvSpPr>
        <p:spPr>
          <a:xfrm>
            <a:off x="3957474" y="2984093"/>
            <a:ext cx="146874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USF Levante, ULS Algarve, Vila Real de Santo António, Portugal</a:t>
            </a:r>
            <a:endParaRPr lang="pt-PT" sz="700" i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cxnSp>
        <p:nvCxnSpPr>
          <p:cNvPr id="22" name="Conexão reta 21">
            <a:extLst>
              <a:ext uri="{FF2B5EF4-FFF2-40B4-BE49-F238E27FC236}">
                <a16:creationId xmlns:a16="http://schemas.microsoft.com/office/drawing/2014/main" id="{2B4631AF-387A-2D49-A55B-B8147663F856}"/>
              </a:ext>
            </a:extLst>
          </p:cNvPr>
          <p:cNvCxnSpPr>
            <a:cxnSpLocks/>
          </p:cNvCxnSpPr>
          <p:nvPr/>
        </p:nvCxnSpPr>
        <p:spPr>
          <a:xfrm flipV="1">
            <a:off x="5682246" y="2981697"/>
            <a:ext cx="1438263" cy="2396"/>
          </a:xfrm>
          <a:prstGeom prst="line">
            <a:avLst/>
          </a:prstGeom>
          <a:ln>
            <a:solidFill>
              <a:srgbClr val="E8A83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ECF9E565-51AB-9C29-07D2-27D266B5EEB8}"/>
              </a:ext>
            </a:extLst>
          </p:cNvPr>
          <p:cNvSpPr/>
          <p:nvPr/>
        </p:nvSpPr>
        <p:spPr>
          <a:xfrm>
            <a:off x="5682246" y="2726778"/>
            <a:ext cx="1302432" cy="257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800" b="1" dirty="0">
                <a:solidFill>
                  <a:srgbClr val="333333"/>
                </a:solidFill>
                <a:latin typeface="+mj-lt"/>
              </a:rPr>
              <a:t>João Nobre</a:t>
            </a:r>
            <a:endParaRPr lang="pt-PT" sz="800" b="1" i="0" dirty="0">
              <a:solidFill>
                <a:srgbClr val="333333"/>
              </a:solidFill>
              <a:latin typeface="+mj-lt"/>
            </a:endParaRPr>
          </a:p>
        </p:txBody>
      </p:sp>
      <p:sp>
        <p:nvSpPr>
          <p:cNvPr id="28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29D75402-4E65-4CEA-4E69-1A1B97B207FF}"/>
              </a:ext>
            </a:extLst>
          </p:cNvPr>
          <p:cNvSpPr/>
          <p:nvPr/>
        </p:nvSpPr>
        <p:spPr>
          <a:xfrm>
            <a:off x="5682246" y="2984093"/>
            <a:ext cx="1468744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USF Rodrigues Miguéis, ULS de Santa Maria, </a:t>
            </a:r>
            <a:r>
              <a:rPr lang="pt-PT" sz="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ACeS</a:t>
            </a:r>
            <a:r>
              <a:rPr lang="pt-PT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Lisboa Norte, Lisboa, Portugal</a:t>
            </a:r>
            <a:endParaRPr lang="pt-PT" sz="700" i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cxnSp>
        <p:nvCxnSpPr>
          <p:cNvPr id="29" name="Conexão reta 28">
            <a:extLst>
              <a:ext uri="{FF2B5EF4-FFF2-40B4-BE49-F238E27FC236}">
                <a16:creationId xmlns:a16="http://schemas.microsoft.com/office/drawing/2014/main" id="{50E32BC1-8C4F-3C0F-DCA9-4F4222F581EE}"/>
              </a:ext>
            </a:extLst>
          </p:cNvPr>
          <p:cNvCxnSpPr>
            <a:cxnSpLocks/>
          </p:cNvCxnSpPr>
          <p:nvPr/>
        </p:nvCxnSpPr>
        <p:spPr>
          <a:xfrm flipV="1">
            <a:off x="7434846" y="2981697"/>
            <a:ext cx="1438263" cy="2396"/>
          </a:xfrm>
          <a:prstGeom prst="line">
            <a:avLst/>
          </a:prstGeom>
          <a:ln>
            <a:solidFill>
              <a:srgbClr val="E8A83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87C1CBC6-D694-1685-FCA5-265465916B83}"/>
              </a:ext>
            </a:extLst>
          </p:cNvPr>
          <p:cNvSpPr/>
          <p:nvPr/>
        </p:nvSpPr>
        <p:spPr>
          <a:xfrm>
            <a:off x="7434846" y="2726778"/>
            <a:ext cx="1302432" cy="257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800" b="1" dirty="0">
                <a:solidFill>
                  <a:srgbClr val="333333"/>
                </a:solidFill>
                <a:latin typeface="+mj-lt"/>
              </a:rPr>
              <a:t>Joaquim Calado</a:t>
            </a:r>
            <a:endParaRPr lang="pt-PT" sz="800" b="1" i="0" dirty="0">
              <a:solidFill>
                <a:srgbClr val="333333"/>
              </a:solidFill>
              <a:latin typeface="+mj-lt"/>
            </a:endParaRPr>
          </a:p>
        </p:txBody>
      </p:sp>
      <p:sp>
        <p:nvSpPr>
          <p:cNvPr id="31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053ECE04-BE37-776C-BDD0-572B7A4D0112}"/>
              </a:ext>
            </a:extLst>
          </p:cNvPr>
          <p:cNvSpPr/>
          <p:nvPr/>
        </p:nvSpPr>
        <p:spPr>
          <a:xfrm>
            <a:off x="7434846" y="2984093"/>
            <a:ext cx="1468744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Serviço de Nefrologia, Hospital </a:t>
            </a:r>
            <a:r>
              <a:rPr lang="pt-PT" sz="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Curry</a:t>
            </a:r>
            <a:r>
              <a:rPr lang="pt-PT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Cabral, ULS São José, Lisboa, Portugal</a:t>
            </a:r>
          </a:p>
        </p:txBody>
      </p:sp>
      <p:cxnSp>
        <p:nvCxnSpPr>
          <p:cNvPr id="43" name="Conexão reta 42">
            <a:extLst>
              <a:ext uri="{FF2B5EF4-FFF2-40B4-BE49-F238E27FC236}">
                <a16:creationId xmlns:a16="http://schemas.microsoft.com/office/drawing/2014/main" id="{93181FF6-AB5B-510C-41B3-383013D535C4}"/>
              </a:ext>
            </a:extLst>
          </p:cNvPr>
          <p:cNvCxnSpPr>
            <a:cxnSpLocks/>
          </p:cNvCxnSpPr>
          <p:nvPr/>
        </p:nvCxnSpPr>
        <p:spPr>
          <a:xfrm flipV="1">
            <a:off x="480101" y="3738830"/>
            <a:ext cx="1438263" cy="2396"/>
          </a:xfrm>
          <a:prstGeom prst="line">
            <a:avLst/>
          </a:prstGeom>
          <a:ln>
            <a:solidFill>
              <a:srgbClr val="E8A83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7E1F235F-4AAF-AC40-84C4-E65734D035F7}"/>
              </a:ext>
            </a:extLst>
          </p:cNvPr>
          <p:cNvSpPr/>
          <p:nvPr/>
        </p:nvSpPr>
        <p:spPr>
          <a:xfrm>
            <a:off x="480101" y="3483911"/>
            <a:ext cx="1054648" cy="257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800" b="1" dirty="0">
                <a:solidFill>
                  <a:srgbClr val="333333"/>
                </a:solidFill>
                <a:latin typeface="+mj-lt"/>
              </a:rPr>
              <a:t>Jorge Malheiro</a:t>
            </a:r>
            <a:endParaRPr lang="pt-PT" sz="800" b="1" i="0" dirty="0">
              <a:solidFill>
                <a:srgbClr val="333333"/>
              </a:solidFill>
              <a:latin typeface="+mj-lt"/>
            </a:endParaRPr>
          </a:p>
        </p:txBody>
      </p:sp>
      <p:sp>
        <p:nvSpPr>
          <p:cNvPr id="45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00B28E1D-0D1B-3D46-27A4-DB53582810DF}"/>
              </a:ext>
            </a:extLst>
          </p:cNvPr>
          <p:cNvSpPr/>
          <p:nvPr/>
        </p:nvSpPr>
        <p:spPr>
          <a:xfrm>
            <a:off x="480101" y="3741226"/>
            <a:ext cx="1602856" cy="8463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Serviço de Nefrologia, Centro Hospitalar e Universitário de Santo António, ULS de Santo António, Porto, Portugal, Instituto de Ciências Biomédicas de Abel Salazar Universidade do Porto (ICBAS/UP), Porto, Portugal</a:t>
            </a:r>
            <a:endParaRPr lang="pt-PT" sz="700" i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cxnSp>
        <p:nvCxnSpPr>
          <p:cNvPr id="46" name="Conexão reta 45">
            <a:extLst>
              <a:ext uri="{FF2B5EF4-FFF2-40B4-BE49-F238E27FC236}">
                <a16:creationId xmlns:a16="http://schemas.microsoft.com/office/drawing/2014/main" id="{F9903E06-6A0B-B90F-2A24-65A0102AEDFF}"/>
              </a:ext>
            </a:extLst>
          </p:cNvPr>
          <p:cNvCxnSpPr>
            <a:cxnSpLocks/>
          </p:cNvCxnSpPr>
          <p:nvPr/>
        </p:nvCxnSpPr>
        <p:spPr>
          <a:xfrm flipV="1">
            <a:off x="2218788" y="3738830"/>
            <a:ext cx="1438263" cy="2396"/>
          </a:xfrm>
          <a:prstGeom prst="line">
            <a:avLst/>
          </a:prstGeom>
          <a:ln>
            <a:solidFill>
              <a:srgbClr val="E8A83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430FA2ED-1269-44ED-370D-76665DD134BA}"/>
              </a:ext>
            </a:extLst>
          </p:cNvPr>
          <p:cNvSpPr/>
          <p:nvPr/>
        </p:nvSpPr>
        <p:spPr>
          <a:xfrm>
            <a:off x="2218788" y="3483911"/>
            <a:ext cx="1054648" cy="257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800" b="1" dirty="0">
                <a:solidFill>
                  <a:srgbClr val="333333"/>
                </a:solidFill>
                <a:latin typeface="+mj-lt"/>
              </a:rPr>
              <a:t>Leila Cardoso</a:t>
            </a:r>
            <a:endParaRPr lang="pt-PT" sz="800" b="1" i="0" dirty="0">
              <a:solidFill>
                <a:srgbClr val="333333"/>
              </a:solidFill>
              <a:latin typeface="+mj-lt"/>
            </a:endParaRPr>
          </a:p>
        </p:txBody>
      </p:sp>
      <p:sp>
        <p:nvSpPr>
          <p:cNvPr id="61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88DC4BD9-BB7D-867D-4943-A19E869666B9}"/>
              </a:ext>
            </a:extLst>
          </p:cNvPr>
          <p:cNvSpPr/>
          <p:nvPr/>
        </p:nvSpPr>
        <p:spPr>
          <a:xfrm>
            <a:off x="2218788" y="3741226"/>
            <a:ext cx="14687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Serviço de Medicina Interna, Centro Hospitalar Universitário de São João, ULS São João, Porto, Portugal</a:t>
            </a:r>
            <a:endParaRPr lang="pt-PT" sz="700" i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cxnSp>
        <p:nvCxnSpPr>
          <p:cNvPr id="62" name="Conexão reta 61">
            <a:extLst>
              <a:ext uri="{FF2B5EF4-FFF2-40B4-BE49-F238E27FC236}">
                <a16:creationId xmlns:a16="http://schemas.microsoft.com/office/drawing/2014/main" id="{2A1DD089-D0A2-5349-880D-40521759963E}"/>
              </a:ext>
            </a:extLst>
          </p:cNvPr>
          <p:cNvCxnSpPr>
            <a:cxnSpLocks/>
          </p:cNvCxnSpPr>
          <p:nvPr/>
        </p:nvCxnSpPr>
        <p:spPr>
          <a:xfrm flipV="1">
            <a:off x="3956224" y="3738830"/>
            <a:ext cx="1438263" cy="2396"/>
          </a:xfrm>
          <a:prstGeom prst="line">
            <a:avLst/>
          </a:prstGeom>
          <a:ln>
            <a:solidFill>
              <a:srgbClr val="E8A83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30A4D778-508E-DC78-8F35-9C2F53ABE375}"/>
              </a:ext>
            </a:extLst>
          </p:cNvPr>
          <p:cNvSpPr/>
          <p:nvPr/>
        </p:nvSpPr>
        <p:spPr>
          <a:xfrm>
            <a:off x="3956224" y="3483911"/>
            <a:ext cx="1302432" cy="257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800" b="1" dirty="0">
                <a:solidFill>
                  <a:srgbClr val="333333"/>
                </a:solidFill>
                <a:latin typeface="+mj-lt"/>
              </a:rPr>
              <a:t>Leonor Luz-Duarte</a:t>
            </a:r>
            <a:endParaRPr lang="pt-PT" sz="800" b="1" i="0" dirty="0">
              <a:solidFill>
                <a:srgbClr val="333333"/>
              </a:solidFill>
              <a:latin typeface="+mj-lt"/>
            </a:endParaRPr>
          </a:p>
        </p:txBody>
      </p:sp>
      <p:sp>
        <p:nvSpPr>
          <p:cNvPr id="66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FF98E0FF-3AC4-2880-5013-FA0A75ABEA49}"/>
              </a:ext>
            </a:extLst>
          </p:cNvPr>
          <p:cNvSpPr/>
          <p:nvPr/>
        </p:nvSpPr>
        <p:spPr>
          <a:xfrm>
            <a:off x="3957475" y="3741226"/>
            <a:ext cx="1468744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USF Caminho Novo, ULS Gaia Espinho, Vila Nova de Gaia, Portugal MTG </a:t>
            </a:r>
            <a:r>
              <a:rPr lang="pt-PT" sz="7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Research </a:t>
            </a:r>
            <a:r>
              <a:rPr lang="pt-PT" sz="7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and</a:t>
            </a:r>
            <a:r>
              <a:rPr lang="pt-PT" sz="7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</a:t>
            </a:r>
            <a:r>
              <a:rPr lang="pt-PT" sz="7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Development</a:t>
            </a:r>
            <a:r>
              <a:rPr lang="pt-PT" sz="7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</a:t>
            </a:r>
            <a:r>
              <a:rPr lang="pt-PT" sz="7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Lab</a:t>
            </a:r>
            <a:r>
              <a:rPr lang="pt-PT" sz="700" i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, Porto, Portugal</a:t>
            </a:r>
          </a:p>
        </p:txBody>
      </p:sp>
      <p:cxnSp>
        <p:nvCxnSpPr>
          <p:cNvPr id="67" name="Conexão reta 66">
            <a:extLst>
              <a:ext uri="{FF2B5EF4-FFF2-40B4-BE49-F238E27FC236}">
                <a16:creationId xmlns:a16="http://schemas.microsoft.com/office/drawing/2014/main" id="{1D85DE1E-5371-14B9-B821-5AFDCDFC210D}"/>
              </a:ext>
            </a:extLst>
          </p:cNvPr>
          <p:cNvCxnSpPr>
            <a:cxnSpLocks/>
          </p:cNvCxnSpPr>
          <p:nvPr/>
        </p:nvCxnSpPr>
        <p:spPr>
          <a:xfrm flipV="1">
            <a:off x="5682246" y="3727561"/>
            <a:ext cx="1438263" cy="2396"/>
          </a:xfrm>
          <a:prstGeom prst="line">
            <a:avLst/>
          </a:prstGeom>
          <a:ln>
            <a:solidFill>
              <a:srgbClr val="E8A83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2FB97105-01DE-BFD0-DD01-12F76FD26F4D}"/>
              </a:ext>
            </a:extLst>
          </p:cNvPr>
          <p:cNvSpPr/>
          <p:nvPr/>
        </p:nvSpPr>
        <p:spPr>
          <a:xfrm>
            <a:off x="5682246" y="3472642"/>
            <a:ext cx="1302432" cy="257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800" b="1" dirty="0">
                <a:solidFill>
                  <a:srgbClr val="333333"/>
                </a:solidFill>
                <a:latin typeface="+mj-lt"/>
              </a:rPr>
              <a:t>Luís Mendonça</a:t>
            </a:r>
            <a:endParaRPr lang="pt-PT" sz="800" b="1" i="0" dirty="0">
              <a:solidFill>
                <a:srgbClr val="333333"/>
              </a:solidFill>
              <a:latin typeface="+mj-lt"/>
            </a:endParaRPr>
          </a:p>
        </p:txBody>
      </p:sp>
      <p:sp>
        <p:nvSpPr>
          <p:cNvPr id="69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6B70E107-78BC-4FC8-9686-56C6210B2D73}"/>
              </a:ext>
            </a:extLst>
          </p:cNvPr>
          <p:cNvSpPr/>
          <p:nvPr/>
        </p:nvSpPr>
        <p:spPr>
          <a:xfrm>
            <a:off x="5682246" y="3729957"/>
            <a:ext cx="14687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Serviço de Nefrologia, Centro Hospitalar Universitário de São João, ULS São João, Porto, Portugal</a:t>
            </a:r>
            <a:endParaRPr lang="pt-PT" sz="700" i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cxnSp>
        <p:nvCxnSpPr>
          <p:cNvPr id="70" name="Conexão reta 69">
            <a:extLst>
              <a:ext uri="{FF2B5EF4-FFF2-40B4-BE49-F238E27FC236}">
                <a16:creationId xmlns:a16="http://schemas.microsoft.com/office/drawing/2014/main" id="{835295B3-860D-9D6B-817B-9CB9E4B02793}"/>
              </a:ext>
            </a:extLst>
          </p:cNvPr>
          <p:cNvCxnSpPr>
            <a:cxnSpLocks/>
          </p:cNvCxnSpPr>
          <p:nvPr/>
        </p:nvCxnSpPr>
        <p:spPr>
          <a:xfrm flipV="1">
            <a:off x="7430035" y="3713808"/>
            <a:ext cx="1438263" cy="2396"/>
          </a:xfrm>
          <a:prstGeom prst="line">
            <a:avLst/>
          </a:prstGeom>
          <a:ln>
            <a:solidFill>
              <a:srgbClr val="E8A83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489BFDD5-7767-B37B-F0A1-318329CE8253}"/>
              </a:ext>
            </a:extLst>
          </p:cNvPr>
          <p:cNvSpPr/>
          <p:nvPr/>
        </p:nvSpPr>
        <p:spPr>
          <a:xfrm>
            <a:off x="7430035" y="3458889"/>
            <a:ext cx="1302432" cy="257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800" b="1" dirty="0">
                <a:solidFill>
                  <a:srgbClr val="333333"/>
                </a:solidFill>
                <a:latin typeface="+mj-lt"/>
              </a:rPr>
              <a:t>Luís Rodrigues</a:t>
            </a:r>
            <a:endParaRPr lang="pt-PT" sz="800" b="1" i="0" dirty="0">
              <a:solidFill>
                <a:srgbClr val="333333"/>
              </a:solidFill>
              <a:latin typeface="+mj-lt"/>
            </a:endParaRPr>
          </a:p>
        </p:txBody>
      </p:sp>
      <p:sp>
        <p:nvSpPr>
          <p:cNvPr id="72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CC1BD105-0AD2-14DD-7605-80893144D472}"/>
              </a:ext>
            </a:extLst>
          </p:cNvPr>
          <p:cNvSpPr/>
          <p:nvPr/>
        </p:nvSpPr>
        <p:spPr>
          <a:xfrm>
            <a:off x="7430035" y="3716204"/>
            <a:ext cx="14687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Serviço de Nefrologia, Centro Hospitalar e Universitário de Coimbra, ULS Coimbra, Coimbra, Portugal</a:t>
            </a:r>
          </a:p>
        </p:txBody>
      </p:sp>
      <p:cxnSp>
        <p:nvCxnSpPr>
          <p:cNvPr id="73" name="Conexão reta 72">
            <a:extLst>
              <a:ext uri="{FF2B5EF4-FFF2-40B4-BE49-F238E27FC236}">
                <a16:creationId xmlns:a16="http://schemas.microsoft.com/office/drawing/2014/main" id="{9A23D965-2DC0-2CC9-AB97-5916B278AD14}"/>
              </a:ext>
            </a:extLst>
          </p:cNvPr>
          <p:cNvCxnSpPr>
            <a:cxnSpLocks/>
          </p:cNvCxnSpPr>
          <p:nvPr/>
        </p:nvCxnSpPr>
        <p:spPr>
          <a:xfrm flipV="1">
            <a:off x="480100" y="4865622"/>
            <a:ext cx="1438263" cy="2396"/>
          </a:xfrm>
          <a:prstGeom prst="line">
            <a:avLst/>
          </a:prstGeom>
          <a:ln>
            <a:solidFill>
              <a:srgbClr val="E8A83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BA63ABA6-C6CC-C051-37FD-AC2C41EEE7F7}"/>
              </a:ext>
            </a:extLst>
          </p:cNvPr>
          <p:cNvSpPr/>
          <p:nvPr/>
        </p:nvSpPr>
        <p:spPr>
          <a:xfrm>
            <a:off x="480100" y="4610703"/>
            <a:ext cx="1054648" cy="257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800" b="1" dirty="0">
                <a:solidFill>
                  <a:srgbClr val="333333"/>
                </a:solidFill>
                <a:latin typeface="+mj-lt"/>
              </a:rPr>
              <a:t>Manuel Amoedo</a:t>
            </a:r>
            <a:endParaRPr lang="pt-PT" sz="800" b="1" i="0" dirty="0">
              <a:solidFill>
                <a:srgbClr val="333333"/>
              </a:solidFill>
              <a:latin typeface="+mj-lt"/>
            </a:endParaRPr>
          </a:p>
        </p:txBody>
      </p:sp>
      <p:sp>
        <p:nvSpPr>
          <p:cNvPr id="75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AA08FE93-509D-3A38-C3DE-064215E30A72}"/>
              </a:ext>
            </a:extLst>
          </p:cNvPr>
          <p:cNvSpPr/>
          <p:nvPr/>
        </p:nvSpPr>
        <p:spPr>
          <a:xfrm>
            <a:off x="480100" y="4868018"/>
            <a:ext cx="14687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Serviço de Nefrologia, Hospital Espirito Santo de Évora, ULS do Alentejo Central, Évora, Portugal</a:t>
            </a:r>
            <a:endParaRPr lang="pt-PT" sz="700" i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cxnSp>
        <p:nvCxnSpPr>
          <p:cNvPr id="76" name="Conexão reta 75">
            <a:extLst>
              <a:ext uri="{FF2B5EF4-FFF2-40B4-BE49-F238E27FC236}">
                <a16:creationId xmlns:a16="http://schemas.microsoft.com/office/drawing/2014/main" id="{DECFF225-1308-B031-7B17-3F6CA997FBD5}"/>
              </a:ext>
            </a:extLst>
          </p:cNvPr>
          <p:cNvCxnSpPr>
            <a:cxnSpLocks/>
          </p:cNvCxnSpPr>
          <p:nvPr/>
        </p:nvCxnSpPr>
        <p:spPr>
          <a:xfrm flipV="1">
            <a:off x="2218787" y="4865622"/>
            <a:ext cx="1438263" cy="2396"/>
          </a:xfrm>
          <a:prstGeom prst="line">
            <a:avLst/>
          </a:prstGeom>
          <a:ln>
            <a:solidFill>
              <a:srgbClr val="E8A83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F7651ACF-05FE-4639-A782-5C7390752C89}"/>
              </a:ext>
            </a:extLst>
          </p:cNvPr>
          <p:cNvSpPr/>
          <p:nvPr/>
        </p:nvSpPr>
        <p:spPr>
          <a:xfrm>
            <a:off x="2218787" y="4610703"/>
            <a:ext cx="1216346" cy="2541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800" b="1" dirty="0">
                <a:solidFill>
                  <a:srgbClr val="333333"/>
                </a:solidFill>
                <a:latin typeface="+mj-lt"/>
              </a:rPr>
              <a:t>Miguel </a:t>
            </a:r>
            <a:r>
              <a:rPr lang="pt-PT" sz="800" b="1" dirty="0" err="1">
                <a:solidFill>
                  <a:srgbClr val="333333"/>
                </a:solidFill>
                <a:latin typeface="+mj-lt"/>
              </a:rPr>
              <a:t>Bigotte</a:t>
            </a:r>
            <a:r>
              <a:rPr lang="pt-PT" sz="800" b="1" dirty="0">
                <a:solidFill>
                  <a:srgbClr val="333333"/>
                </a:solidFill>
                <a:latin typeface="+mj-lt"/>
              </a:rPr>
              <a:t> Vieira</a:t>
            </a:r>
            <a:endParaRPr lang="pt-PT" sz="800" b="1" i="0" dirty="0">
              <a:solidFill>
                <a:srgbClr val="333333"/>
              </a:solidFill>
              <a:latin typeface="+mj-lt"/>
            </a:endParaRPr>
          </a:p>
        </p:txBody>
      </p:sp>
      <p:sp>
        <p:nvSpPr>
          <p:cNvPr id="78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936C4685-8FB7-A3E4-468B-C47FE06DB7C6}"/>
              </a:ext>
            </a:extLst>
          </p:cNvPr>
          <p:cNvSpPr/>
          <p:nvPr/>
        </p:nvSpPr>
        <p:spPr>
          <a:xfrm>
            <a:off x="2218787" y="4868018"/>
            <a:ext cx="1654076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Departamento de Nefrologia, Hospital </a:t>
            </a:r>
            <a:r>
              <a:rPr lang="pt-PT" sz="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Curry</a:t>
            </a:r>
            <a:r>
              <a:rPr lang="pt-PT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Cabral, ULS de São José, Lisboa, Portugal, NOVA Medical </a:t>
            </a:r>
            <a:r>
              <a:rPr lang="pt-PT" sz="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School</a:t>
            </a:r>
            <a:r>
              <a:rPr lang="pt-PT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, Universidade Nova de Lisboa, Lisboa, Portugal</a:t>
            </a:r>
            <a:endParaRPr lang="pt-PT" sz="700" i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cxnSp>
        <p:nvCxnSpPr>
          <p:cNvPr id="79" name="Conexão reta 78">
            <a:extLst>
              <a:ext uri="{FF2B5EF4-FFF2-40B4-BE49-F238E27FC236}">
                <a16:creationId xmlns:a16="http://schemas.microsoft.com/office/drawing/2014/main" id="{ED4C123B-3F28-E090-40D5-7D5EC302920F}"/>
              </a:ext>
            </a:extLst>
          </p:cNvPr>
          <p:cNvCxnSpPr>
            <a:cxnSpLocks/>
          </p:cNvCxnSpPr>
          <p:nvPr/>
        </p:nvCxnSpPr>
        <p:spPr>
          <a:xfrm flipV="1">
            <a:off x="3957474" y="4865622"/>
            <a:ext cx="1438263" cy="2396"/>
          </a:xfrm>
          <a:prstGeom prst="line">
            <a:avLst/>
          </a:prstGeom>
          <a:ln>
            <a:solidFill>
              <a:srgbClr val="E8A83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0F55E415-2D30-B02A-AC35-CB8FBB668454}"/>
              </a:ext>
            </a:extLst>
          </p:cNvPr>
          <p:cNvSpPr/>
          <p:nvPr/>
        </p:nvSpPr>
        <p:spPr>
          <a:xfrm>
            <a:off x="3957474" y="4610703"/>
            <a:ext cx="1302432" cy="257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800" b="1" dirty="0">
                <a:solidFill>
                  <a:srgbClr val="333333"/>
                </a:solidFill>
                <a:latin typeface="+mj-lt"/>
              </a:rPr>
              <a:t>Paula Felgueiras</a:t>
            </a:r>
            <a:endParaRPr lang="pt-PT" sz="800" b="1" i="0" dirty="0">
              <a:solidFill>
                <a:srgbClr val="333333"/>
              </a:solidFill>
              <a:latin typeface="+mj-lt"/>
            </a:endParaRPr>
          </a:p>
        </p:txBody>
      </p:sp>
      <p:sp>
        <p:nvSpPr>
          <p:cNvPr id="82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51DBD494-E81E-0D92-3610-46F8193870DE}"/>
              </a:ext>
            </a:extLst>
          </p:cNvPr>
          <p:cNvSpPr/>
          <p:nvPr/>
        </p:nvSpPr>
        <p:spPr>
          <a:xfrm>
            <a:off x="3957474" y="4868018"/>
            <a:ext cx="1468744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Serviço de Medicina Interna, ULS Alto Minho, Viana do Castelo, Portugal</a:t>
            </a:r>
            <a:endParaRPr lang="pt-PT" sz="700" i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cxnSp>
        <p:nvCxnSpPr>
          <p:cNvPr id="86" name="Conexão reta 85">
            <a:extLst>
              <a:ext uri="{FF2B5EF4-FFF2-40B4-BE49-F238E27FC236}">
                <a16:creationId xmlns:a16="http://schemas.microsoft.com/office/drawing/2014/main" id="{011DD3D9-99DE-5588-D746-F403E5DFD013}"/>
              </a:ext>
            </a:extLst>
          </p:cNvPr>
          <p:cNvCxnSpPr>
            <a:cxnSpLocks/>
          </p:cNvCxnSpPr>
          <p:nvPr/>
        </p:nvCxnSpPr>
        <p:spPr>
          <a:xfrm flipV="1">
            <a:off x="5682246" y="4865622"/>
            <a:ext cx="1438263" cy="2396"/>
          </a:xfrm>
          <a:prstGeom prst="line">
            <a:avLst/>
          </a:prstGeom>
          <a:ln>
            <a:solidFill>
              <a:srgbClr val="E8A83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02E9494A-7EFE-F917-6441-99F97E0291DF}"/>
              </a:ext>
            </a:extLst>
          </p:cNvPr>
          <p:cNvSpPr/>
          <p:nvPr/>
        </p:nvSpPr>
        <p:spPr>
          <a:xfrm>
            <a:off x="5682246" y="4610703"/>
            <a:ext cx="1302432" cy="257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800" b="1" dirty="0">
                <a:solidFill>
                  <a:srgbClr val="333333"/>
                </a:solidFill>
                <a:latin typeface="+mj-lt"/>
              </a:rPr>
              <a:t>Paulo Subtil</a:t>
            </a:r>
            <a:endParaRPr lang="pt-PT" sz="800" b="1" i="0" dirty="0">
              <a:solidFill>
                <a:srgbClr val="333333"/>
              </a:solidFill>
              <a:latin typeface="+mj-lt"/>
            </a:endParaRPr>
          </a:p>
        </p:txBody>
      </p:sp>
      <p:sp>
        <p:nvSpPr>
          <p:cNvPr id="88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EAF2BA4B-60B2-EFA6-0CC0-7B018856B538}"/>
              </a:ext>
            </a:extLst>
          </p:cNvPr>
          <p:cNvSpPr/>
          <p:nvPr/>
        </p:nvSpPr>
        <p:spPr>
          <a:xfrm>
            <a:off x="5682246" y="4868018"/>
            <a:ext cx="16540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Serviço Medicina Interna, Centro Hospitalar de Trás-os-Montes e Alto Douro, ULS Trás-os-Montes e Alto Douro EPE, Vila Real, Portugal</a:t>
            </a:r>
            <a:endParaRPr lang="pt-PT" sz="700" i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cxnSp>
        <p:nvCxnSpPr>
          <p:cNvPr id="92" name="Conexão reta 91">
            <a:extLst>
              <a:ext uri="{FF2B5EF4-FFF2-40B4-BE49-F238E27FC236}">
                <a16:creationId xmlns:a16="http://schemas.microsoft.com/office/drawing/2014/main" id="{93181FF6-AB5B-510C-41B3-383013D535C4}"/>
              </a:ext>
            </a:extLst>
          </p:cNvPr>
          <p:cNvCxnSpPr>
            <a:cxnSpLocks/>
          </p:cNvCxnSpPr>
          <p:nvPr/>
        </p:nvCxnSpPr>
        <p:spPr>
          <a:xfrm flipV="1">
            <a:off x="7434846" y="4865528"/>
            <a:ext cx="1438263" cy="2396"/>
          </a:xfrm>
          <a:prstGeom prst="line">
            <a:avLst/>
          </a:prstGeom>
          <a:ln>
            <a:solidFill>
              <a:srgbClr val="E8A83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7E1F235F-4AAF-AC40-84C4-E65734D035F7}"/>
              </a:ext>
            </a:extLst>
          </p:cNvPr>
          <p:cNvSpPr/>
          <p:nvPr/>
        </p:nvSpPr>
        <p:spPr>
          <a:xfrm>
            <a:off x="7434846" y="4610609"/>
            <a:ext cx="1054648" cy="257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800" b="1" dirty="0">
                <a:solidFill>
                  <a:srgbClr val="333333"/>
                </a:solidFill>
                <a:latin typeface="+mj-lt"/>
              </a:rPr>
              <a:t>Rita Lopes</a:t>
            </a:r>
            <a:endParaRPr lang="pt-PT" sz="800" b="1" i="0" dirty="0">
              <a:solidFill>
                <a:srgbClr val="333333"/>
              </a:solidFill>
              <a:latin typeface="+mj-lt"/>
            </a:endParaRPr>
          </a:p>
        </p:txBody>
      </p:sp>
      <p:sp>
        <p:nvSpPr>
          <p:cNvPr id="94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00B28E1D-0D1B-3D46-27A4-DB53582810DF}"/>
              </a:ext>
            </a:extLst>
          </p:cNvPr>
          <p:cNvSpPr/>
          <p:nvPr/>
        </p:nvSpPr>
        <p:spPr>
          <a:xfrm>
            <a:off x="7434846" y="4867924"/>
            <a:ext cx="160285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MTG </a:t>
            </a:r>
            <a:r>
              <a:rPr lang="en-US" sz="7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Research and Development Lab</a:t>
            </a:r>
            <a:r>
              <a:rPr lang="en-US" sz="700" i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, Porto, Portugal</a:t>
            </a:r>
            <a:endParaRPr lang="pt-PT" sz="700" i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cxnSp>
        <p:nvCxnSpPr>
          <p:cNvPr id="95" name="Conexão reta 94">
            <a:extLst>
              <a:ext uri="{FF2B5EF4-FFF2-40B4-BE49-F238E27FC236}">
                <a16:creationId xmlns:a16="http://schemas.microsoft.com/office/drawing/2014/main" id="{F9903E06-6A0B-B90F-2A24-65A0102AEDFF}"/>
              </a:ext>
            </a:extLst>
          </p:cNvPr>
          <p:cNvCxnSpPr>
            <a:cxnSpLocks/>
          </p:cNvCxnSpPr>
          <p:nvPr/>
        </p:nvCxnSpPr>
        <p:spPr>
          <a:xfrm flipV="1">
            <a:off x="469721" y="5728844"/>
            <a:ext cx="1438263" cy="2396"/>
          </a:xfrm>
          <a:prstGeom prst="line">
            <a:avLst/>
          </a:prstGeom>
          <a:ln>
            <a:solidFill>
              <a:srgbClr val="E8A83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430FA2ED-1269-44ED-370D-76665DD134BA}"/>
              </a:ext>
            </a:extLst>
          </p:cNvPr>
          <p:cNvSpPr/>
          <p:nvPr/>
        </p:nvSpPr>
        <p:spPr>
          <a:xfrm>
            <a:off x="469721" y="5473925"/>
            <a:ext cx="1705704" cy="2541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800" b="1" dirty="0">
                <a:solidFill>
                  <a:srgbClr val="333333"/>
                </a:solidFill>
                <a:latin typeface="+mj-lt"/>
              </a:rPr>
              <a:t>Sofia Homem de Melo Marques</a:t>
            </a:r>
            <a:endParaRPr lang="pt-PT" sz="800" b="1" i="0" dirty="0">
              <a:solidFill>
                <a:srgbClr val="333333"/>
              </a:solidFill>
              <a:latin typeface="+mj-lt"/>
            </a:endParaRPr>
          </a:p>
        </p:txBody>
      </p:sp>
      <p:sp>
        <p:nvSpPr>
          <p:cNvPr id="97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88DC4BD9-BB7D-867D-4943-A19E869666B9}"/>
              </a:ext>
            </a:extLst>
          </p:cNvPr>
          <p:cNvSpPr/>
          <p:nvPr/>
        </p:nvSpPr>
        <p:spPr>
          <a:xfrm>
            <a:off x="469721" y="5731240"/>
            <a:ext cx="1468744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Serviço de Nefrologia, Hospital de Braga, ULS Braga, Braga, Portugal</a:t>
            </a:r>
            <a:endParaRPr lang="pt-PT" sz="700" i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cxnSp>
        <p:nvCxnSpPr>
          <p:cNvPr id="98" name="Conexão reta 97">
            <a:extLst>
              <a:ext uri="{FF2B5EF4-FFF2-40B4-BE49-F238E27FC236}">
                <a16:creationId xmlns:a16="http://schemas.microsoft.com/office/drawing/2014/main" id="{2A1DD089-D0A2-5349-880D-40521759963E}"/>
              </a:ext>
            </a:extLst>
          </p:cNvPr>
          <p:cNvCxnSpPr>
            <a:cxnSpLocks/>
          </p:cNvCxnSpPr>
          <p:nvPr/>
        </p:nvCxnSpPr>
        <p:spPr>
          <a:xfrm flipV="1">
            <a:off x="2207157" y="5728844"/>
            <a:ext cx="1438263" cy="2396"/>
          </a:xfrm>
          <a:prstGeom prst="line">
            <a:avLst/>
          </a:prstGeom>
          <a:ln>
            <a:solidFill>
              <a:srgbClr val="E8A83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30A4D778-508E-DC78-8F35-9C2F53ABE375}"/>
              </a:ext>
            </a:extLst>
          </p:cNvPr>
          <p:cNvSpPr/>
          <p:nvPr/>
        </p:nvSpPr>
        <p:spPr>
          <a:xfrm>
            <a:off x="2207157" y="5473925"/>
            <a:ext cx="1302432" cy="257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800" b="1" dirty="0">
                <a:solidFill>
                  <a:srgbClr val="333333"/>
                </a:solidFill>
                <a:latin typeface="+mj-lt"/>
              </a:rPr>
              <a:t>Susana Heitor</a:t>
            </a:r>
            <a:endParaRPr lang="pt-PT" sz="800" b="1" i="0" dirty="0">
              <a:solidFill>
                <a:srgbClr val="333333"/>
              </a:solidFill>
              <a:latin typeface="+mj-lt"/>
            </a:endParaRPr>
          </a:p>
        </p:txBody>
      </p:sp>
      <p:sp>
        <p:nvSpPr>
          <p:cNvPr id="100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FF98E0FF-3AC4-2880-5013-FA0A75ABEA49}"/>
              </a:ext>
            </a:extLst>
          </p:cNvPr>
          <p:cNvSpPr/>
          <p:nvPr/>
        </p:nvSpPr>
        <p:spPr>
          <a:xfrm>
            <a:off x="2208408" y="5731240"/>
            <a:ext cx="146874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Serviço Medicina Interna, Unidade Integrada Diabetes, Hospital Prof Doutor Fernando Fonseca, ULS de Amadora/Sintra, Amadora, Portugal</a:t>
            </a:r>
            <a:endParaRPr lang="pt-PT" sz="700" i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cxnSp>
        <p:nvCxnSpPr>
          <p:cNvPr id="101" name="Conexão reta 100">
            <a:extLst>
              <a:ext uri="{FF2B5EF4-FFF2-40B4-BE49-F238E27FC236}">
                <a16:creationId xmlns:a16="http://schemas.microsoft.com/office/drawing/2014/main" id="{1D85DE1E-5371-14B9-B821-5AFDCDFC210D}"/>
              </a:ext>
            </a:extLst>
          </p:cNvPr>
          <p:cNvCxnSpPr>
            <a:cxnSpLocks/>
          </p:cNvCxnSpPr>
          <p:nvPr/>
        </p:nvCxnSpPr>
        <p:spPr>
          <a:xfrm flipV="1">
            <a:off x="3933179" y="5717575"/>
            <a:ext cx="1438263" cy="2396"/>
          </a:xfrm>
          <a:prstGeom prst="line">
            <a:avLst/>
          </a:prstGeom>
          <a:ln>
            <a:solidFill>
              <a:srgbClr val="E8A83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2FB97105-01DE-BFD0-DD01-12F76FD26F4D}"/>
              </a:ext>
            </a:extLst>
          </p:cNvPr>
          <p:cNvSpPr/>
          <p:nvPr/>
        </p:nvSpPr>
        <p:spPr>
          <a:xfrm>
            <a:off x="3933178" y="5462656"/>
            <a:ext cx="1438263" cy="2541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800" b="1" dirty="0">
                <a:solidFill>
                  <a:srgbClr val="333333"/>
                </a:solidFill>
                <a:latin typeface="+mj-lt"/>
              </a:rPr>
              <a:t>Vital da Silva Domingues</a:t>
            </a:r>
            <a:endParaRPr lang="pt-PT" sz="800" b="1" i="0" dirty="0">
              <a:solidFill>
                <a:srgbClr val="333333"/>
              </a:solidFill>
              <a:latin typeface="+mj-lt"/>
            </a:endParaRPr>
          </a:p>
        </p:txBody>
      </p:sp>
      <p:sp>
        <p:nvSpPr>
          <p:cNvPr id="103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6B70E107-78BC-4FC8-9686-56C6210B2D73}"/>
              </a:ext>
            </a:extLst>
          </p:cNvPr>
          <p:cNvSpPr/>
          <p:nvPr/>
        </p:nvSpPr>
        <p:spPr>
          <a:xfrm>
            <a:off x="3933178" y="5719971"/>
            <a:ext cx="1618491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Serviço de Medicina Interna, Centro Hospitalar e Universitário de Santo António, Porto, Portugal, Serviço de Medicina, Centro Hospitalar do Tâmega e Sousa, ULS do Tâmega e Sousa EPE, Penafiel, Portugal, Assistente Convidado, ICBAS, Instituto de Ciências Biomédicas Abel Salazar, Porto, Portugal</a:t>
            </a:r>
            <a:endParaRPr lang="pt-PT" sz="700" i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cxnSp>
        <p:nvCxnSpPr>
          <p:cNvPr id="104" name="Conexão reta 103">
            <a:extLst>
              <a:ext uri="{FF2B5EF4-FFF2-40B4-BE49-F238E27FC236}">
                <a16:creationId xmlns:a16="http://schemas.microsoft.com/office/drawing/2014/main" id="{835295B3-860D-9D6B-817B-9CB9E4B02793}"/>
              </a:ext>
            </a:extLst>
          </p:cNvPr>
          <p:cNvCxnSpPr>
            <a:cxnSpLocks/>
          </p:cNvCxnSpPr>
          <p:nvPr/>
        </p:nvCxnSpPr>
        <p:spPr>
          <a:xfrm flipV="1">
            <a:off x="5680968" y="5703822"/>
            <a:ext cx="1438263" cy="2396"/>
          </a:xfrm>
          <a:prstGeom prst="line">
            <a:avLst/>
          </a:prstGeom>
          <a:ln>
            <a:solidFill>
              <a:srgbClr val="E8A83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489BFDD5-7767-B37B-F0A1-318329CE8253}"/>
              </a:ext>
            </a:extLst>
          </p:cNvPr>
          <p:cNvSpPr/>
          <p:nvPr/>
        </p:nvSpPr>
        <p:spPr>
          <a:xfrm>
            <a:off x="5680968" y="5448903"/>
            <a:ext cx="1302432" cy="257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800" b="1" dirty="0">
                <a:solidFill>
                  <a:srgbClr val="333333"/>
                </a:solidFill>
                <a:latin typeface="+mj-lt"/>
              </a:rPr>
              <a:t>Zélia Lopes</a:t>
            </a:r>
            <a:endParaRPr lang="pt-PT" sz="800" b="1" i="0" dirty="0">
              <a:solidFill>
                <a:srgbClr val="333333"/>
              </a:solidFill>
              <a:latin typeface="+mj-lt"/>
            </a:endParaRPr>
          </a:p>
        </p:txBody>
      </p:sp>
      <p:sp>
        <p:nvSpPr>
          <p:cNvPr id="106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CC1BD105-0AD2-14DD-7605-80893144D472}"/>
              </a:ext>
            </a:extLst>
          </p:cNvPr>
          <p:cNvSpPr/>
          <p:nvPr/>
        </p:nvSpPr>
        <p:spPr>
          <a:xfrm>
            <a:off x="5680968" y="5706218"/>
            <a:ext cx="1468744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Serviço de Medicina, Centro Hospitalar do Tâmega e Sousa - Unidade Padre Américo, ULS do Tâmega e Sousa EPE, Penafiel, Portugal</a:t>
            </a:r>
          </a:p>
        </p:txBody>
      </p:sp>
    </p:spTree>
    <p:extLst>
      <p:ext uri="{BB962C8B-B14F-4D97-AF65-F5344CB8AC3E}">
        <p14:creationId xmlns:p14="http://schemas.microsoft.com/office/powerpoint/2010/main" val="286208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300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Placeholder 5">
            <a:extLst>
              <a:ext uri="{FF2B5EF4-FFF2-40B4-BE49-F238E27FC236}">
                <a16:creationId xmlns:a16="http://schemas.microsoft.com/office/drawing/2014/main" id="{2B7DAC80-358C-0F82-DCCD-B20D27801ECA}"/>
              </a:ext>
            </a:extLst>
          </p:cNvPr>
          <p:cNvSpPr txBox="1">
            <a:spLocks/>
          </p:cNvSpPr>
          <p:nvPr/>
        </p:nvSpPr>
        <p:spPr>
          <a:xfrm>
            <a:off x="457200" y="665632"/>
            <a:ext cx="228600" cy="34528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bg1">
                    <a:lumMod val="65000"/>
                  </a:schemeClr>
                </a:solidFill>
                <a:latin typeface="Calibri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bg1">
                    <a:lumMod val="65000"/>
                  </a:schemeClr>
                </a:solidFill>
                <a:latin typeface="Calibri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bg1">
                    <a:lumMod val="65000"/>
                  </a:schemeClr>
                </a:solidFill>
                <a:latin typeface="Calibri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100" kern="1200">
                <a:solidFill>
                  <a:schemeClr val="bg1">
                    <a:lumMod val="65000"/>
                  </a:schemeClr>
                </a:solidFill>
                <a:latin typeface="Calibri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100" kern="1200">
                <a:solidFill>
                  <a:schemeClr val="bg1">
                    <a:lumMod val="65000"/>
                  </a:schemeClr>
                </a:solidFill>
                <a:latin typeface="Calibri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2000" dirty="0">
              <a:solidFill>
                <a:schemeClr val="bg1"/>
              </a:solidFill>
              <a:latin typeface="+mj-lt"/>
              <a:cs typeface="Roboto Ligh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171E6AE-6C77-4786-9F83-0CFE33101F2C}"/>
              </a:ext>
            </a:extLst>
          </p:cNvPr>
          <p:cNvSpPr txBox="1"/>
          <p:nvPr/>
        </p:nvSpPr>
        <p:spPr>
          <a:xfrm>
            <a:off x="3395236" y="5821230"/>
            <a:ext cx="2353529" cy="6235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PT" sz="800" i="0" dirty="0">
                <a:solidFill>
                  <a:schemeClr val="bg1"/>
                </a:solidFill>
                <a:latin typeface="Noto Sans" panose="020B0502040504020204" pitchFamily="34" charset="0"/>
              </a:rPr>
              <a:t>PT-18331, aprovado a 04-2024</a:t>
            </a:r>
            <a:endParaRPr lang="pt-PT" sz="800" dirty="0">
              <a:solidFill>
                <a:schemeClr val="bg1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pt-PT" sz="800" b="1" dirty="0">
                <a:solidFill>
                  <a:srgbClr val="FFFFFF"/>
                </a:solidFill>
              </a:rPr>
              <a:t>Rua Humberto Madeira, 7, Queluz de Baixo, </a:t>
            </a:r>
          </a:p>
          <a:p>
            <a:pPr algn="ctr">
              <a:lnSpc>
                <a:spcPct val="150000"/>
              </a:lnSpc>
            </a:pPr>
            <a:r>
              <a:rPr lang="en-US" sz="800" b="1" dirty="0">
                <a:solidFill>
                  <a:srgbClr val="FFFFFF"/>
                </a:solidFill>
              </a:rPr>
              <a:t>2730-097, </a:t>
            </a:r>
            <a:r>
              <a:rPr lang="en-US" sz="800" b="1" dirty="0" err="1">
                <a:solidFill>
                  <a:srgbClr val="FFFFFF"/>
                </a:solidFill>
              </a:rPr>
              <a:t>Barcarena</a:t>
            </a:r>
            <a:endParaRPr lang="pt-PT" sz="800" dirty="0">
              <a:solidFill>
                <a:schemeClr val="bg1"/>
              </a:solidFill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E8B8AD80-09C5-A192-7C01-B4963D06DCF2}"/>
              </a:ext>
            </a:extLst>
          </p:cNvPr>
          <p:cNvSpPr/>
          <p:nvPr/>
        </p:nvSpPr>
        <p:spPr>
          <a:xfrm>
            <a:off x="0" y="-22687"/>
            <a:ext cx="9144000" cy="34378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" dist="25400" dir="5400000" algn="ctr" rotWithShape="0">
              <a:srgbClr val="000000">
                <a:alpha val="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2" name="Imagem 11" descr="Uma imagem com Tipo de letra, Gráficos, design gráfico, logótipo&#10;&#10;Descrição gerada automaticamente">
            <a:extLst>
              <a:ext uri="{FF2B5EF4-FFF2-40B4-BE49-F238E27FC236}">
                <a16:creationId xmlns:a16="http://schemas.microsoft.com/office/drawing/2014/main" id="{A20238B5-5AB4-C123-E2FF-60291B4832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58143"/>
            <a:ext cx="749479" cy="182124"/>
          </a:xfrm>
          <a:prstGeom prst="rect">
            <a:avLst/>
          </a:prstGeom>
        </p:spPr>
      </p:pic>
      <p:pic>
        <p:nvPicPr>
          <p:cNvPr id="13" name="Imagem 12" descr="Uma imagem com Gráficos, Tipo de letra, design gráfico, Magenta&#10;&#10;Descrição gerada automaticamente">
            <a:extLst>
              <a:ext uri="{FF2B5EF4-FFF2-40B4-BE49-F238E27FC236}">
                <a16:creationId xmlns:a16="http://schemas.microsoft.com/office/drawing/2014/main" id="{F987DC29-7772-750F-6ADD-70391CB89FD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21" y="57031"/>
            <a:ext cx="1066799" cy="184348"/>
          </a:xfrm>
          <a:prstGeom prst="rect">
            <a:avLst/>
          </a:prstGeom>
        </p:spPr>
      </p:pic>
      <p:pic>
        <p:nvPicPr>
          <p:cNvPr id="15" name="Imagem 14" descr="Uma imagem com Tipo de letra, Gráficos, logótipo, símbolo&#10;&#10;Descrição gerada automaticamente">
            <a:extLst>
              <a:ext uri="{FF2B5EF4-FFF2-40B4-BE49-F238E27FC236}">
                <a16:creationId xmlns:a16="http://schemas.microsoft.com/office/drawing/2014/main" id="{EF3C13D5-9F35-0FB5-7758-68E2034739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4542" y="2057400"/>
            <a:ext cx="4374917" cy="1063458"/>
          </a:xfrm>
          <a:prstGeom prst="rect">
            <a:avLst/>
          </a:prstGeom>
        </p:spPr>
      </p:pic>
      <p:pic>
        <p:nvPicPr>
          <p:cNvPr id="17" name="Imagem 16" descr="Uma imagem com padrão, captura de ecrã, Gráficos, arte&#10;&#10;Descrição gerada automaticamente">
            <a:extLst>
              <a:ext uri="{FF2B5EF4-FFF2-40B4-BE49-F238E27FC236}">
                <a16:creationId xmlns:a16="http://schemas.microsoft.com/office/drawing/2014/main" id="{20BF4739-4C1B-7FF1-2C62-80594D35F0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3350" y="3533776"/>
            <a:ext cx="1257300" cy="1558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66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A8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6439" y="2779559"/>
            <a:ext cx="7691123" cy="1298882"/>
          </a:xfrm>
        </p:spPr>
        <p:txBody>
          <a:bodyPr wrap="square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spc="0" dirty="0" err="1">
                <a:solidFill>
                  <a:schemeClr val="bg1"/>
                </a:solidFill>
                <a:latin typeface="+mj-lt"/>
              </a:rPr>
              <a:t>Doença</a:t>
            </a:r>
            <a:r>
              <a:rPr lang="en-US" sz="4000" b="1" spc="0" dirty="0">
                <a:solidFill>
                  <a:schemeClr val="bg1"/>
                </a:solidFill>
                <a:latin typeface="+mj-lt"/>
              </a:rPr>
              <a:t> Renal </a:t>
            </a:r>
            <a:r>
              <a:rPr lang="en-US" sz="4000" b="1" spc="0" dirty="0" err="1">
                <a:solidFill>
                  <a:schemeClr val="bg1"/>
                </a:solidFill>
                <a:latin typeface="+mj-lt"/>
              </a:rPr>
              <a:t>Crónica</a:t>
            </a:r>
            <a:br>
              <a:rPr lang="en-US" sz="4000" b="1" spc="0" dirty="0">
                <a:solidFill>
                  <a:schemeClr val="bg1"/>
                </a:solidFill>
                <a:latin typeface="+mj-lt"/>
              </a:rPr>
            </a:br>
            <a:r>
              <a:rPr lang="pt-PT" sz="1400" spc="0" dirty="0">
                <a:solidFill>
                  <a:schemeClr val="bg1"/>
                </a:solidFill>
                <a:latin typeface="+mj-lt"/>
              </a:rPr>
              <a:t>Andreia Nunes; Carolina Belino; Cristina </a:t>
            </a:r>
            <a:r>
              <a:rPr lang="pt-PT" sz="1400" spc="0" dirty="0" err="1">
                <a:solidFill>
                  <a:schemeClr val="bg1"/>
                </a:solidFill>
                <a:latin typeface="+mj-lt"/>
              </a:rPr>
              <a:t>Outerelo</a:t>
            </a:r>
            <a:r>
              <a:rPr lang="pt-PT" sz="1400" spc="0" dirty="0">
                <a:solidFill>
                  <a:schemeClr val="bg1"/>
                </a:solidFill>
                <a:latin typeface="+mj-lt"/>
              </a:rPr>
              <a:t>; Gilberto Guimarães; Ivan Luz; Zélia Lopes</a:t>
            </a:r>
            <a:endParaRPr lang="en-JM" sz="4000" spc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316ED8CB-29CE-6D1D-2E68-5083DCD0D5A3}"/>
              </a:ext>
            </a:extLst>
          </p:cNvPr>
          <p:cNvSpPr/>
          <p:nvPr/>
        </p:nvSpPr>
        <p:spPr>
          <a:xfrm>
            <a:off x="0" y="-22687"/>
            <a:ext cx="9144000" cy="34378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" dist="25400" dir="5400000" algn="ctr" rotWithShape="0">
              <a:srgbClr val="000000">
                <a:alpha val="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0" name="Imagem 9" descr="Uma imagem com Tipo de letra, Gráficos, design gráfico, logótipo&#10;&#10;Descrição gerada automaticamente">
            <a:extLst>
              <a:ext uri="{FF2B5EF4-FFF2-40B4-BE49-F238E27FC236}">
                <a16:creationId xmlns:a16="http://schemas.microsoft.com/office/drawing/2014/main" id="{C92AD946-8517-503E-B89B-A1074C75DD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58143"/>
            <a:ext cx="749479" cy="182124"/>
          </a:xfrm>
          <a:prstGeom prst="rect">
            <a:avLst/>
          </a:prstGeom>
        </p:spPr>
      </p:pic>
      <p:pic>
        <p:nvPicPr>
          <p:cNvPr id="11" name="Imagem 10" descr="Uma imagem com Gráficos, Tipo de letra, design gráfico, Magenta&#10;&#10;Descrição gerada automaticamente">
            <a:extLst>
              <a:ext uri="{FF2B5EF4-FFF2-40B4-BE49-F238E27FC236}">
                <a16:creationId xmlns:a16="http://schemas.microsoft.com/office/drawing/2014/main" id="{01DC747C-AB38-0898-D4D5-9548B422404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21" y="57031"/>
            <a:ext cx="1066799" cy="184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871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Imagem 63" descr="Uma imagem com escuridão, preto, captura de ecrã, esguro&#10;&#10;Descrição gerada automaticamente">
            <a:extLst>
              <a:ext uri="{FF2B5EF4-FFF2-40B4-BE49-F238E27FC236}">
                <a16:creationId xmlns:a16="http://schemas.microsoft.com/office/drawing/2014/main" id="{B68476AF-D388-84DC-E1D4-2F6EAA391D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137" y="-685800"/>
            <a:ext cx="4699863" cy="42672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74345" y="507823"/>
            <a:ext cx="7753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Doença Renal Crónica</a:t>
            </a:r>
            <a:endParaRPr kumimoji="0" lang="en-AU" sz="2500" b="1" i="0" u="none" strike="noStrike" kern="1200" cap="none" spc="-15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j-lt"/>
              <a:ea typeface="+mn-ea"/>
              <a:cs typeface="Roboto Slab Regular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5AF43CEA-6E5D-303C-B843-394930481049}"/>
              </a:ext>
            </a:extLst>
          </p:cNvPr>
          <p:cNvSpPr/>
          <p:nvPr/>
        </p:nvSpPr>
        <p:spPr>
          <a:xfrm>
            <a:off x="0" y="-22687"/>
            <a:ext cx="9144000" cy="34378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" dist="25400" dir="5400000" algn="ctr" rotWithShape="0">
              <a:srgbClr val="000000">
                <a:alpha val="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4" name="Imagem 3" descr="Uma imagem com Tipo de letra, Gráficos, design gráfico, logótipo&#10;&#10;Descrição gerada automaticamente">
            <a:extLst>
              <a:ext uri="{FF2B5EF4-FFF2-40B4-BE49-F238E27FC236}">
                <a16:creationId xmlns:a16="http://schemas.microsoft.com/office/drawing/2014/main" id="{B45EF6C7-D587-6A45-2A0B-8A2473C374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58143"/>
            <a:ext cx="749479" cy="182124"/>
          </a:xfrm>
          <a:prstGeom prst="rect">
            <a:avLst/>
          </a:prstGeom>
        </p:spPr>
      </p:pic>
      <p:pic>
        <p:nvPicPr>
          <p:cNvPr id="12" name="Imagem 11" descr="Uma imagem com Gráficos, Tipo de letra, design gráfico, Magenta&#10;&#10;Descrição gerada automaticamente">
            <a:extLst>
              <a:ext uri="{FF2B5EF4-FFF2-40B4-BE49-F238E27FC236}">
                <a16:creationId xmlns:a16="http://schemas.microsoft.com/office/drawing/2014/main" id="{5B27527C-4A3A-F5B1-5754-BF1876BFA8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21" y="57031"/>
            <a:ext cx="1066799" cy="184348"/>
          </a:xfrm>
          <a:prstGeom prst="rect">
            <a:avLst/>
          </a:prstGeom>
        </p:spPr>
      </p:pic>
      <p:sp>
        <p:nvSpPr>
          <p:cNvPr id="15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482FE239-E83A-43C0-1244-E07555EEA319}"/>
              </a:ext>
            </a:extLst>
          </p:cNvPr>
          <p:cNvSpPr/>
          <p:nvPr/>
        </p:nvSpPr>
        <p:spPr>
          <a:xfrm>
            <a:off x="474345" y="1366863"/>
            <a:ext cx="8195310" cy="9928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800" dirty="0">
                <a:solidFill>
                  <a:srgbClr val="333333"/>
                </a:solidFill>
                <a:latin typeface="+mj-lt"/>
              </a:rPr>
              <a:t>A DRC é definida como a presença de indicadores de lesão renal e/ou diminuição da taxa de filtração glomerular (TFG &lt; 60 ml/min/1,73 m</a:t>
            </a:r>
            <a:r>
              <a:rPr lang="pt-PT" sz="800" baseline="30000" dirty="0">
                <a:solidFill>
                  <a:srgbClr val="333333"/>
                </a:solidFill>
                <a:latin typeface="+mj-lt"/>
              </a:rPr>
              <a:t>2</a:t>
            </a:r>
            <a:r>
              <a:rPr lang="pt-PT" sz="800" dirty="0">
                <a:solidFill>
                  <a:srgbClr val="333333"/>
                </a:solidFill>
                <a:latin typeface="+mj-lt"/>
              </a:rPr>
              <a:t>) durante mais de 3 meses (Figura 1). Os indicadores de lesão renal são a albuminúria (definida pela presença de ≥ 30 mg de albumina na urina de 24 horas ou uma relação albumina/creatinina ≥ 30 mg/g numa amostra de urina ocasional), anomalias do sedimento urinário, dos eletrólitos e outras anomalias devidas a perturbações tubulares, alterações da imagiologia renal, anomalias da histologia renal e transplante renal prévio. Se os critérios para DRC estiverem presentes há menos de 3 meses ou tiverem uma duração incerta, podemos estar perante um caso de DRC ou de doença renal aguda, pelo que os exames devem ser repetidos.</a:t>
            </a:r>
            <a:endParaRPr lang="pt-PT" sz="800" i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37407A45-FF2F-4B47-2168-34D4575289DD}"/>
              </a:ext>
            </a:extLst>
          </p:cNvPr>
          <p:cNvSpPr/>
          <p:nvPr/>
        </p:nvSpPr>
        <p:spPr>
          <a:xfrm>
            <a:off x="475363" y="1170801"/>
            <a:ext cx="775335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Definição e Diagnóstico</a:t>
            </a:r>
            <a:endParaRPr kumimoji="0" lang="en-AU" sz="1000" b="1" i="0" u="none" strike="noStrike" kern="1200" cap="none" spc="-15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j-lt"/>
              <a:ea typeface="+mn-ea"/>
              <a:cs typeface="Roboto Slab Regular"/>
            </a:endParaRPr>
          </a:p>
        </p:txBody>
      </p:sp>
      <p:pic>
        <p:nvPicPr>
          <p:cNvPr id="5" name="Imagem 4" descr="Uma imagem com texto, captura de ecrã, Tipo de letra, design&#10;&#10;Descrição gerada automaticamente">
            <a:extLst>
              <a:ext uri="{FF2B5EF4-FFF2-40B4-BE49-F238E27FC236}">
                <a16:creationId xmlns:a16="http://schemas.microsoft.com/office/drawing/2014/main" id="{D9A11CDF-5AD4-1644-BC58-3647BADE674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00" y="2434002"/>
            <a:ext cx="3429001" cy="3890598"/>
          </a:xfrm>
          <a:prstGeom prst="rect">
            <a:avLst/>
          </a:prstGeom>
        </p:spPr>
      </p:pic>
      <p:sp>
        <p:nvSpPr>
          <p:cNvPr id="6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3B2F44E5-B9A4-7A9D-90BA-1C4144777797}"/>
              </a:ext>
            </a:extLst>
          </p:cNvPr>
          <p:cNvSpPr/>
          <p:nvPr/>
        </p:nvSpPr>
        <p:spPr>
          <a:xfrm>
            <a:off x="346482" y="6319524"/>
            <a:ext cx="8195310" cy="23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PT" sz="700" b="1" dirty="0">
                <a:solidFill>
                  <a:srgbClr val="333333"/>
                </a:solidFill>
                <a:latin typeface="+mj-lt"/>
              </a:rPr>
              <a:t>Legenda: TFG:</a:t>
            </a:r>
            <a:r>
              <a:rPr lang="pt-PT" sz="700" b="0" dirty="0">
                <a:solidFill>
                  <a:srgbClr val="333333"/>
                </a:solidFill>
                <a:latin typeface="+mj-lt"/>
              </a:rPr>
              <a:t> Taxa de Filtração Glomerular;</a:t>
            </a:r>
            <a:r>
              <a:rPr lang="pt-PT" sz="700" b="1" dirty="0">
                <a:solidFill>
                  <a:srgbClr val="333333"/>
                </a:solidFill>
                <a:latin typeface="+mj-lt"/>
              </a:rPr>
              <a:t> RAC:</a:t>
            </a:r>
            <a:r>
              <a:rPr lang="pt-PT" sz="700" b="0" dirty="0">
                <a:solidFill>
                  <a:srgbClr val="333333"/>
                </a:solidFill>
                <a:latin typeface="+mj-lt"/>
              </a:rPr>
              <a:t> Rácio albumina creatinina.</a:t>
            </a:r>
            <a:endParaRPr lang="pt-PT" sz="700" i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9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7E8BF3F0-87D8-37D6-EAE5-7579D4B299AF}"/>
              </a:ext>
            </a:extLst>
          </p:cNvPr>
          <p:cNvSpPr/>
          <p:nvPr/>
        </p:nvSpPr>
        <p:spPr>
          <a:xfrm>
            <a:off x="474345" y="762000"/>
            <a:ext cx="8195310" cy="23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700" dirty="0">
                <a:solidFill>
                  <a:srgbClr val="333333"/>
                </a:solidFill>
                <a:latin typeface="+mj-lt"/>
              </a:rPr>
              <a:t>Andreia Nunes; Carolina Belino; Cristina </a:t>
            </a:r>
            <a:r>
              <a:rPr lang="pt-PT" sz="700" dirty="0" err="1">
                <a:solidFill>
                  <a:srgbClr val="333333"/>
                </a:solidFill>
                <a:latin typeface="+mj-lt"/>
              </a:rPr>
              <a:t>Outerelo</a:t>
            </a:r>
            <a:r>
              <a:rPr lang="pt-PT" sz="700" dirty="0">
                <a:solidFill>
                  <a:srgbClr val="333333"/>
                </a:solidFill>
                <a:latin typeface="+mj-lt"/>
              </a:rPr>
              <a:t>; Gilberto Guimarães; Ivan Luz; Zélia Lopes</a:t>
            </a:r>
            <a:endParaRPr lang="pt-PT" sz="700" i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90302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Imagem 63" descr="Uma imagem com escuridão, preto, captura de ecrã, esguro&#10;&#10;Descrição gerada automaticamente">
            <a:extLst>
              <a:ext uri="{FF2B5EF4-FFF2-40B4-BE49-F238E27FC236}">
                <a16:creationId xmlns:a16="http://schemas.microsoft.com/office/drawing/2014/main" id="{B68476AF-D388-84DC-E1D4-2F6EAA391D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137" y="-685800"/>
            <a:ext cx="4699863" cy="42672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74345" y="507823"/>
            <a:ext cx="7753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Doença Renal Crónica</a:t>
            </a:r>
            <a:endParaRPr kumimoji="0" lang="en-AU" sz="2500" b="1" i="0" u="none" strike="noStrike" kern="1200" cap="none" spc="-15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j-lt"/>
              <a:ea typeface="+mn-ea"/>
              <a:cs typeface="Roboto Slab Regular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5AF43CEA-6E5D-303C-B843-394930481049}"/>
              </a:ext>
            </a:extLst>
          </p:cNvPr>
          <p:cNvSpPr/>
          <p:nvPr/>
        </p:nvSpPr>
        <p:spPr>
          <a:xfrm>
            <a:off x="0" y="-22687"/>
            <a:ext cx="9144000" cy="34378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" dist="25400" dir="5400000" algn="ctr" rotWithShape="0">
              <a:srgbClr val="000000">
                <a:alpha val="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4" name="Imagem 3" descr="Uma imagem com Tipo de letra, Gráficos, design gráfico, logótipo&#10;&#10;Descrição gerada automaticamente">
            <a:extLst>
              <a:ext uri="{FF2B5EF4-FFF2-40B4-BE49-F238E27FC236}">
                <a16:creationId xmlns:a16="http://schemas.microsoft.com/office/drawing/2014/main" id="{B45EF6C7-D587-6A45-2A0B-8A2473C374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58143"/>
            <a:ext cx="749479" cy="182124"/>
          </a:xfrm>
          <a:prstGeom prst="rect">
            <a:avLst/>
          </a:prstGeom>
        </p:spPr>
      </p:pic>
      <p:pic>
        <p:nvPicPr>
          <p:cNvPr id="12" name="Imagem 11" descr="Uma imagem com Gráficos, Tipo de letra, design gráfico, Magenta&#10;&#10;Descrição gerada automaticamente">
            <a:extLst>
              <a:ext uri="{FF2B5EF4-FFF2-40B4-BE49-F238E27FC236}">
                <a16:creationId xmlns:a16="http://schemas.microsoft.com/office/drawing/2014/main" id="{5B27527C-4A3A-F5B1-5754-BF1876BFA8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21" y="57031"/>
            <a:ext cx="1066799" cy="184348"/>
          </a:xfrm>
          <a:prstGeom prst="rect">
            <a:avLst/>
          </a:prstGeom>
        </p:spPr>
      </p:pic>
      <p:sp>
        <p:nvSpPr>
          <p:cNvPr id="15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482FE239-E83A-43C0-1244-E07555EEA319}"/>
              </a:ext>
            </a:extLst>
          </p:cNvPr>
          <p:cNvSpPr/>
          <p:nvPr/>
        </p:nvSpPr>
        <p:spPr>
          <a:xfrm>
            <a:off x="474345" y="1366863"/>
            <a:ext cx="8195310" cy="4413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800" dirty="0">
                <a:solidFill>
                  <a:srgbClr val="333333"/>
                </a:solidFill>
                <a:latin typeface="+mj-lt"/>
              </a:rPr>
              <a:t>Os </a:t>
            </a:r>
            <a:r>
              <a:rPr lang="pt-PT" sz="800" dirty="0" err="1">
                <a:solidFill>
                  <a:srgbClr val="333333"/>
                </a:solidFill>
                <a:latin typeface="+mj-lt"/>
              </a:rPr>
              <a:t>estadios</a:t>
            </a:r>
            <a:r>
              <a:rPr lang="pt-PT" sz="800" dirty="0">
                <a:solidFill>
                  <a:srgbClr val="333333"/>
                </a:solidFill>
                <a:latin typeface="+mj-lt"/>
              </a:rPr>
              <a:t> da DRC informam sobre o prognóstico, a avaliação e a gestão da doença. A DRC está dividida em cinco categorias de TFG e em três categorias de albuminúria, como mostram as tabelas 1 e 2.</a:t>
            </a:r>
            <a:endParaRPr lang="pt-PT" sz="800" i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37407A45-FF2F-4B47-2168-34D4575289DD}"/>
              </a:ext>
            </a:extLst>
          </p:cNvPr>
          <p:cNvSpPr/>
          <p:nvPr/>
        </p:nvSpPr>
        <p:spPr>
          <a:xfrm>
            <a:off x="475363" y="1170801"/>
            <a:ext cx="775335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Estadios</a:t>
            </a:r>
            <a:r>
              <a:rPr lang="pt-PT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da Doença Renal Crónica</a:t>
            </a:r>
            <a:endParaRPr kumimoji="0" lang="en-AU" sz="1000" b="1" i="0" u="none" strike="noStrike" kern="1200" cap="none" spc="-15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j-lt"/>
              <a:ea typeface="+mn-ea"/>
              <a:cs typeface="Roboto Slab Regular"/>
            </a:endParaRPr>
          </a:p>
        </p:txBody>
      </p:sp>
      <p:sp>
        <p:nvSpPr>
          <p:cNvPr id="6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3B2F44E5-B9A4-7A9D-90BA-1C4144777797}"/>
              </a:ext>
            </a:extLst>
          </p:cNvPr>
          <p:cNvSpPr/>
          <p:nvPr/>
        </p:nvSpPr>
        <p:spPr>
          <a:xfrm>
            <a:off x="474345" y="6151701"/>
            <a:ext cx="8195310" cy="23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700" b="1" dirty="0">
                <a:solidFill>
                  <a:srgbClr val="333333"/>
                </a:solidFill>
                <a:latin typeface="+mj-lt"/>
              </a:rPr>
              <a:t>Legenda: RAC:</a:t>
            </a:r>
            <a:r>
              <a:rPr lang="en-US" sz="700" b="0" dirty="0">
                <a:solidFill>
                  <a:srgbClr val="333333"/>
                </a:solidFill>
                <a:latin typeface="+mj-lt"/>
              </a:rPr>
              <a:t> </a:t>
            </a:r>
            <a:r>
              <a:rPr lang="en-US" sz="700" b="0" dirty="0" err="1">
                <a:solidFill>
                  <a:srgbClr val="333333"/>
                </a:solidFill>
                <a:latin typeface="+mj-lt"/>
              </a:rPr>
              <a:t>Rácio</a:t>
            </a:r>
            <a:r>
              <a:rPr lang="en-US" sz="700" b="0" dirty="0">
                <a:solidFill>
                  <a:srgbClr val="333333"/>
                </a:solidFill>
                <a:latin typeface="+mj-lt"/>
              </a:rPr>
              <a:t> </a:t>
            </a:r>
            <a:r>
              <a:rPr lang="en-US" sz="700" b="0" dirty="0" err="1">
                <a:solidFill>
                  <a:srgbClr val="333333"/>
                </a:solidFill>
                <a:latin typeface="+mj-lt"/>
              </a:rPr>
              <a:t>albumina</a:t>
            </a:r>
            <a:r>
              <a:rPr lang="en-US" sz="700" b="0" dirty="0">
                <a:solidFill>
                  <a:srgbClr val="333333"/>
                </a:solidFill>
                <a:latin typeface="+mj-lt"/>
              </a:rPr>
              <a:t> </a:t>
            </a:r>
            <a:r>
              <a:rPr lang="en-US" sz="700" b="0" dirty="0" err="1">
                <a:solidFill>
                  <a:srgbClr val="333333"/>
                </a:solidFill>
                <a:latin typeface="+mj-lt"/>
              </a:rPr>
              <a:t>creatinina</a:t>
            </a:r>
            <a:endParaRPr lang="pt-PT" sz="700" i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9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7E8BF3F0-87D8-37D6-EAE5-7579D4B299AF}"/>
              </a:ext>
            </a:extLst>
          </p:cNvPr>
          <p:cNvSpPr/>
          <p:nvPr/>
        </p:nvSpPr>
        <p:spPr>
          <a:xfrm>
            <a:off x="474345" y="762000"/>
            <a:ext cx="8195310" cy="23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700" dirty="0">
                <a:solidFill>
                  <a:srgbClr val="333333"/>
                </a:solidFill>
                <a:latin typeface="+mj-lt"/>
              </a:rPr>
              <a:t>Andreia Nunes; Carolina Belino; Cristina </a:t>
            </a:r>
            <a:r>
              <a:rPr lang="pt-PT" sz="700" dirty="0" err="1">
                <a:solidFill>
                  <a:srgbClr val="333333"/>
                </a:solidFill>
                <a:latin typeface="+mj-lt"/>
              </a:rPr>
              <a:t>Outerelo</a:t>
            </a:r>
            <a:r>
              <a:rPr lang="pt-PT" sz="700" dirty="0">
                <a:solidFill>
                  <a:srgbClr val="333333"/>
                </a:solidFill>
                <a:latin typeface="+mj-lt"/>
              </a:rPr>
              <a:t>; Gilberto Guimarães; Ivan Luz; Zélia Lopes</a:t>
            </a:r>
            <a:endParaRPr lang="pt-PT" sz="700" i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pic>
        <p:nvPicPr>
          <p:cNvPr id="10" name="Imagem 9" descr="Uma imagem com texto, captura de ecrã, Tipo de letra, número&#10;&#10;Descrição gerada automaticamente">
            <a:extLst>
              <a:ext uri="{FF2B5EF4-FFF2-40B4-BE49-F238E27FC236}">
                <a16:creationId xmlns:a16="http://schemas.microsoft.com/office/drawing/2014/main" id="{ED4B03C2-94B1-608D-1094-7DE53A7729D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3732" y="2411728"/>
            <a:ext cx="4596537" cy="1641620"/>
          </a:xfrm>
          <a:prstGeom prst="rect">
            <a:avLst/>
          </a:prstGeom>
        </p:spPr>
      </p:pic>
      <p:pic>
        <p:nvPicPr>
          <p:cNvPr id="13" name="Imagem 12" descr="Uma imagem com texto, captura de ecrã, Tipo de letra, número&#10;&#10;Descrição gerada automaticamente">
            <a:extLst>
              <a:ext uri="{FF2B5EF4-FFF2-40B4-BE49-F238E27FC236}">
                <a16:creationId xmlns:a16="http://schemas.microsoft.com/office/drawing/2014/main" id="{CAC50AD5-C460-BD9D-97B7-09662366574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3732" y="4934638"/>
            <a:ext cx="4596537" cy="1217063"/>
          </a:xfrm>
          <a:prstGeom prst="rect">
            <a:avLst/>
          </a:prstGeom>
        </p:spPr>
      </p:pic>
      <p:sp>
        <p:nvSpPr>
          <p:cNvPr id="14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889FBBDA-AEED-5428-B090-4544D0DD5122}"/>
              </a:ext>
            </a:extLst>
          </p:cNvPr>
          <p:cNvSpPr/>
          <p:nvPr/>
        </p:nvSpPr>
        <p:spPr>
          <a:xfrm>
            <a:off x="474345" y="1981200"/>
            <a:ext cx="8195310" cy="4388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800" b="1" dirty="0" err="1">
                <a:solidFill>
                  <a:srgbClr val="830051"/>
                </a:solidFill>
                <a:latin typeface="+mj-lt"/>
              </a:rPr>
              <a:t>Tabela</a:t>
            </a:r>
            <a:r>
              <a:rPr lang="en-US" sz="800" b="1" dirty="0">
                <a:solidFill>
                  <a:srgbClr val="830051"/>
                </a:solidFill>
                <a:latin typeface="+mj-lt"/>
              </a:rPr>
              <a:t> 1.</a:t>
            </a:r>
          </a:p>
          <a:p>
            <a:pPr algn="ctr">
              <a:lnSpc>
                <a:spcPct val="150000"/>
              </a:lnSpc>
            </a:pPr>
            <a:r>
              <a:rPr lang="pt-PT" sz="800" b="1" dirty="0">
                <a:solidFill>
                  <a:srgbClr val="333333"/>
                </a:solidFill>
                <a:latin typeface="+mj-lt"/>
              </a:rPr>
              <a:t>Categorias da taxa de filtração glomerular na doença renal crónica</a:t>
            </a:r>
            <a:endParaRPr lang="pt-PT" sz="800" i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16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9276F871-60A0-68E6-7CD0-457855F7553F}"/>
              </a:ext>
            </a:extLst>
          </p:cNvPr>
          <p:cNvSpPr/>
          <p:nvPr/>
        </p:nvSpPr>
        <p:spPr>
          <a:xfrm>
            <a:off x="474345" y="4495800"/>
            <a:ext cx="8195310" cy="4388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800" b="1" dirty="0" err="1">
                <a:solidFill>
                  <a:srgbClr val="830051"/>
                </a:solidFill>
                <a:latin typeface="+mj-lt"/>
              </a:rPr>
              <a:t>Tabela</a:t>
            </a:r>
            <a:r>
              <a:rPr lang="en-US" sz="800" b="1" dirty="0">
                <a:solidFill>
                  <a:srgbClr val="830051"/>
                </a:solidFill>
                <a:latin typeface="+mj-lt"/>
              </a:rPr>
              <a:t> 2.</a:t>
            </a:r>
          </a:p>
          <a:p>
            <a:pPr algn="ctr">
              <a:lnSpc>
                <a:spcPct val="150000"/>
              </a:lnSpc>
            </a:pPr>
            <a:r>
              <a:rPr lang="pt-PT" sz="800" b="1" dirty="0">
                <a:solidFill>
                  <a:srgbClr val="333333"/>
                </a:solidFill>
                <a:latin typeface="+mj-lt"/>
              </a:rPr>
              <a:t>Categorias de albuminúria na doença renal crónica</a:t>
            </a:r>
            <a:endParaRPr lang="pt-PT" sz="800" i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17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7DF6B91C-2566-EC50-41C1-6E68A88EC198}"/>
              </a:ext>
            </a:extLst>
          </p:cNvPr>
          <p:cNvSpPr/>
          <p:nvPr/>
        </p:nvSpPr>
        <p:spPr>
          <a:xfrm>
            <a:off x="474345" y="4054113"/>
            <a:ext cx="8195310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sz="700" b="1" dirty="0">
                <a:solidFill>
                  <a:srgbClr val="333333"/>
                </a:solidFill>
                <a:latin typeface="+mj-lt"/>
              </a:rPr>
              <a:t>Legenda: TGF:</a:t>
            </a:r>
            <a:r>
              <a:rPr lang="pt-PT" sz="700" b="0" dirty="0">
                <a:solidFill>
                  <a:srgbClr val="333333"/>
                </a:solidFill>
                <a:latin typeface="+mj-lt"/>
              </a:rPr>
              <a:t> Taxa de Filtração Glomerular</a:t>
            </a:r>
          </a:p>
        </p:txBody>
      </p:sp>
    </p:spTree>
    <p:extLst>
      <p:ext uri="{BB962C8B-B14F-4D97-AF65-F5344CB8AC3E}">
        <p14:creationId xmlns:p14="http://schemas.microsoft.com/office/powerpoint/2010/main" val="2724344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Imagem 63" descr="Uma imagem com escuridão, preto, captura de ecrã, esguro&#10;&#10;Descrição gerada automaticamente">
            <a:extLst>
              <a:ext uri="{FF2B5EF4-FFF2-40B4-BE49-F238E27FC236}">
                <a16:creationId xmlns:a16="http://schemas.microsoft.com/office/drawing/2014/main" id="{B68476AF-D388-84DC-E1D4-2F6EAA391D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137" y="-685800"/>
            <a:ext cx="4699863" cy="42672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74345" y="507823"/>
            <a:ext cx="7753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Doença Renal Crónica</a:t>
            </a:r>
            <a:endParaRPr kumimoji="0" lang="en-AU" sz="2500" b="1" i="0" u="none" strike="noStrike" kern="1200" cap="none" spc="-15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j-lt"/>
              <a:ea typeface="+mn-ea"/>
              <a:cs typeface="Roboto Slab Regular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5AF43CEA-6E5D-303C-B843-394930481049}"/>
              </a:ext>
            </a:extLst>
          </p:cNvPr>
          <p:cNvSpPr/>
          <p:nvPr/>
        </p:nvSpPr>
        <p:spPr>
          <a:xfrm>
            <a:off x="0" y="-22687"/>
            <a:ext cx="9144000" cy="34378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" dist="25400" dir="5400000" algn="ctr" rotWithShape="0">
              <a:srgbClr val="000000">
                <a:alpha val="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4" name="Imagem 3" descr="Uma imagem com Tipo de letra, Gráficos, design gráfico, logótipo&#10;&#10;Descrição gerada automaticamente">
            <a:extLst>
              <a:ext uri="{FF2B5EF4-FFF2-40B4-BE49-F238E27FC236}">
                <a16:creationId xmlns:a16="http://schemas.microsoft.com/office/drawing/2014/main" id="{B45EF6C7-D587-6A45-2A0B-8A2473C374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58143"/>
            <a:ext cx="749479" cy="182124"/>
          </a:xfrm>
          <a:prstGeom prst="rect">
            <a:avLst/>
          </a:prstGeom>
        </p:spPr>
      </p:pic>
      <p:pic>
        <p:nvPicPr>
          <p:cNvPr id="12" name="Imagem 11" descr="Uma imagem com Gráficos, Tipo de letra, design gráfico, Magenta&#10;&#10;Descrição gerada automaticamente">
            <a:extLst>
              <a:ext uri="{FF2B5EF4-FFF2-40B4-BE49-F238E27FC236}">
                <a16:creationId xmlns:a16="http://schemas.microsoft.com/office/drawing/2014/main" id="{5B27527C-4A3A-F5B1-5754-BF1876BFA8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21" y="57031"/>
            <a:ext cx="1066799" cy="184348"/>
          </a:xfrm>
          <a:prstGeom prst="rect">
            <a:avLst/>
          </a:prstGeom>
        </p:spPr>
      </p:pic>
      <p:sp>
        <p:nvSpPr>
          <p:cNvPr id="15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482FE239-E83A-43C0-1244-E07555EEA319}"/>
              </a:ext>
            </a:extLst>
          </p:cNvPr>
          <p:cNvSpPr/>
          <p:nvPr/>
        </p:nvSpPr>
        <p:spPr>
          <a:xfrm>
            <a:off x="474345" y="1542362"/>
            <a:ext cx="8195310" cy="4388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O momento para iniciar o rastreio de DRC deve ser baseado nas comorbilidades e na análise de risco individualizada, e não numa idade cronológica específica. A frequência dos exames de rastreio deve ser individualizada e pode variar entre 1 a 10 anos, devendo ser realizado na população de risco elevado e não na população geral.</a:t>
            </a:r>
            <a:endParaRPr lang="pt-PT" sz="800" i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37407A45-FF2F-4B47-2168-34D4575289DD}"/>
              </a:ext>
            </a:extLst>
          </p:cNvPr>
          <p:cNvSpPr/>
          <p:nvPr/>
        </p:nvSpPr>
        <p:spPr>
          <a:xfrm>
            <a:off x="469721" y="1346300"/>
            <a:ext cx="775335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000" b="1" dirty="0">
                <a:solidFill>
                  <a:srgbClr val="E9AD47"/>
                </a:solidFill>
                <a:latin typeface="+mj-lt"/>
              </a:rPr>
              <a:t>Indicações de Rastreio</a:t>
            </a:r>
            <a:endParaRPr kumimoji="0" lang="en-AU" sz="1000" b="1" i="0" u="none" strike="noStrike" kern="1200" cap="none" spc="-150" normalizeH="0" baseline="0" noProof="0" dirty="0">
              <a:ln>
                <a:noFill/>
              </a:ln>
              <a:solidFill>
                <a:srgbClr val="E9AD47"/>
              </a:solidFill>
              <a:effectLst/>
              <a:uLnTx/>
              <a:uFillTx/>
              <a:latin typeface="+mj-lt"/>
              <a:ea typeface="+mn-ea"/>
              <a:cs typeface="Roboto Slab Regular"/>
            </a:endParaRPr>
          </a:p>
        </p:txBody>
      </p:sp>
      <p:sp>
        <p:nvSpPr>
          <p:cNvPr id="6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3B2F44E5-B9A4-7A9D-90BA-1C4144777797}"/>
              </a:ext>
            </a:extLst>
          </p:cNvPr>
          <p:cNvSpPr/>
          <p:nvPr/>
        </p:nvSpPr>
        <p:spPr>
          <a:xfrm>
            <a:off x="2419350" y="5624242"/>
            <a:ext cx="4305300" cy="3955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700" b="1" dirty="0">
                <a:solidFill>
                  <a:srgbClr val="333333"/>
                </a:solidFill>
                <a:latin typeface="+mj-lt"/>
              </a:rPr>
              <a:t>Legenda: DRC: </a:t>
            </a:r>
            <a:r>
              <a:rPr lang="en-US" sz="700" b="0" dirty="0" err="1">
                <a:solidFill>
                  <a:srgbClr val="333333"/>
                </a:solidFill>
                <a:latin typeface="+mj-lt"/>
              </a:rPr>
              <a:t>Doença</a:t>
            </a:r>
            <a:r>
              <a:rPr lang="en-US" sz="700" b="0" dirty="0">
                <a:solidFill>
                  <a:srgbClr val="333333"/>
                </a:solidFill>
                <a:latin typeface="+mj-lt"/>
              </a:rPr>
              <a:t> Renal </a:t>
            </a:r>
            <a:r>
              <a:rPr lang="en-US" sz="700" b="0" dirty="0" err="1">
                <a:solidFill>
                  <a:srgbClr val="333333"/>
                </a:solidFill>
                <a:latin typeface="+mj-lt"/>
              </a:rPr>
              <a:t>Crónica</a:t>
            </a:r>
            <a:r>
              <a:rPr lang="en-US" sz="700" b="0" dirty="0">
                <a:solidFill>
                  <a:srgbClr val="333333"/>
                </a:solidFill>
                <a:latin typeface="+mj-lt"/>
              </a:rPr>
              <a:t>;</a:t>
            </a:r>
            <a:r>
              <a:rPr lang="en-US" sz="700" b="1" dirty="0">
                <a:solidFill>
                  <a:srgbClr val="333333"/>
                </a:solidFill>
                <a:latin typeface="+mj-lt"/>
              </a:rPr>
              <a:t> LRA:</a:t>
            </a:r>
            <a:r>
              <a:rPr lang="en-US" sz="700" b="0" dirty="0">
                <a:solidFill>
                  <a:srgbClr val="333333"/>
                </a:solidFill>
                <a:latin typeface="+mj-lt"/>
              </a:rPr>
              <a:t> </a:t>
            </a:r>
            <a:r>
              <a:rPr lang="en-US" sz="700" b="0" dirty="0" err="1">
                <a:solidFill>
                  <a:srgbClr val="333333"/>
                </a:solidFill>
                <a:latin typeface="+mj-lt"/>
              </a:rPr>
              <a:t>Lesão</a:t>
            </a:r>
            <a:r>
              <a:rPr lang="en-US" sz="700" b="0" dirty="0">
                <a:solidFill>
                  <a:srgbClr val="333333"/>
                </a:solidFill>
                <a:latin typeface="+mj-lt"/>
              </a:rPr>
              <a:t> Renal Aguda; </a:t>
            </a:r>
            <a:r>
              <a:rPr lang="en-US" sz="700" b="1" dirty="0">
                <a:solidFill>
                  <a:srgbClr val="333333"/>
                </a:solidFill>
                <a:latin typeface="+mj-lt"/>
              </a:rPr>
              <a:t>VHB: </a:t>
            </a:r>
            <a:r>
              <a:rPr lang="en-US" sz="700" b="0" dirty="0" err="1">
                <a:solidFill>
                  <a:srgbClr val="333333"/>
                </a:solidFill>
                <a:latin typeface="+mj-lt"/>
              </a:rPr>
              <a:t>Vírus</a:t>
            </a:r>
            <a:r>
              <a:rPr lang="en-US" sz="700" b="0" dirty="0">
                <a:solidFill>
                  <a:srgbClr val="333333"/>
                </a:solidFill>
                <a:latin typeface="+mj-lt"/>
              </a:rPr>
              <a:t> da </a:t>
            </a:r>
            <a:r>
              <a:rPr lang="en-US" sz="700" b="0" dirty="0" err="1">
                <a:solidFill>
                  <a:srgbClr val="333333"/>
                </a:solidFill>
                <a:latin typeface="+mj-lt"/>
              </a:rPr>
              <a:t>Hepatite</a:t>
            </a:r>
            <a:r>
              <a:rPr lang="en-US" sz="700" b="0" dirty="0">
                <a:solidFill>
                  <a:srgbClr val="333333"/>
                </a:solidFill>
                <a:latin typeface="+mj-lt"/>
              </a:rPr>
              <a:t> B;</a:t>
            </a:r>
            <a:r>
              <a:rPr lang="en-US" sz="700" b="1" dirty="0">
                <a:solidFill>
                  <a:srgbClr val="333333"/>
                </a:solidFill>
                <a:latin typeface="+mj-lt"/>
              </a:rPr>
              <a:t> VHC: </a:t>
            </a:r>
            <a:r>
              <a:rPr lang="en-US" sz="700" b="0" dirty="0" err="1">
                <a:solidFill>
                  <a:srgbClr val="333333"/>
                </a:solidFill>
                <a:latin typeface="+mj-lt"/>
              </a:rPr>
              <a:t>Vírus</a:t>
            </a:r>
            <a:r>
              <a:rPr lang="en-US" sz="700" b="0" dirty="0">
                <a:solidFill>
                  <a:srgbClr val="333333"/>
                </a:solidFill>
                <a:latin typeface="+mj-lt"/>
              </a:rPr>
              <a:t> da </a:t>
            </a:r>
            <a:r>
              <a:rPr lang="en-US" sz="700" b="0" dirty="0" err="1">
                <a:solidFill>
                  <a:srgbClr val="333333"/>
                </a:solidFill>
                <a:latin typeface="+mj-lt"/>
              </a:rPr>
              <a:t>Hepatite</a:t>
            </a:r>
            <a:r>
              <a:rPr lang="en-US" sz="700" b="0" dirty="0">
                <a:solidFill>
                  <a:srgbClr val="333333"/>
                </a:solidFill>
                <a:latin typeface="+mj-lt"/>
              </a:rPr>
              <a:t> C;</a:t>
            </a:r>
            <a:r>
              <a:rPr lang="en-US" sz="700" b="1" dirty="0">
                <a:solidFill>
                  <a:srgbClr val="333333"/>
                </a:solidFill>
                <a:latin typeface="+mj-lt"/>
              </a:rPr>
              <a:t> VIH: </a:t>
            </a:r>
            <a:r>
              <a:rPr lang="en-US" sz="700" b="0" dirty="0" err="1">
                <a:solidFill>
                  <a:srgbClr val="333333"/>
                </a:solidFill>
                <a:latin typeface="+mj-lt"/>
              </a:rPr>
              <a:t>Vírus</a:t>
            </a:r>
            <a:r>
              <a:rPr lang="en-US" sz="700" b="0" dirty="0">
                <a:solidFill>
                  <a:srgbClr val="333333"/>
                </a:solidFill>
                <a:latin typeface="+mj-lt"/>
              </a:rPr>
              <a:t> da </a:t>
            </a:r>
            <a:r>
              <a:rPr lang="en-US" sz="700" b="0" dirty="0" err="1">
                <a:solidFill>
                  <a:srgbClr val="333333"/>
                </a:solidFill>
                <a:latin typeface="+mj-lt"/>
              </a:rPr>
              <a:t>Imunodeficiência</a:t>
            </a:r>
            <a:r>
              <a:rPr lang="en-US" sz="700" b="0" dirty="0">
                <a:solidFill>
                  <a:srgbClr val="333333"/>
                </a:solidFill>
                <a:latin typeface="+mj-lt"/>
              </a:rPr>
              <a:t> Humana</a:t>
            </a:r>
            <a:endParaRPr lang="pt-PT" sz="700" i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9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7E8BF3F0-87D8-37D6-EAE5-7579D4B299AF}"/>
              </a:ext>
            </a:extLst>
          </p:cNvPr>
          <p:cNvSpPr/>
          <p:nvPr/>
        </p:nvSpPr>
        <p:spPr>
          <a:xfrm>
            <a:off x="474345" y="762000"/>
            <a:ext cx="8195310" cy="23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Andreia Nunes; Carolina Belino; Cristina </a:t>
            </a:r>
            <a:r>
              <a:rPr lang="pt-PT" sz="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Outerelo</a:t>
            </a:r>
            <a:r>
              <a:rPr lang="pt-PT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; Gilberto Guimarães; Ivan Luz; Zélia Lopes</a:t>
            </a:r>
            <a:endParaRPr lang="pt-PT" sz="700" i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14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889FBBDA-AEED-5428-B090-4544D0DD5122}"/>
              </a:ext>
            </a:extLst>
          </p:cNvPr>
          <p:cNvSpPr/>
          <p:nvPr/>
        </p:nvSpPr>
        <p:spPr>
          <a:xfrm>
            <a:off x="474345" y="2105337"/>
            <a:ext cx="8195310" cy="4388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800" b="1" dirty="0" err="1">
                <a:solidFill>
                  <a:srgbClr val="830051"/>
                </a:solidFill>
                <a:latin typeface="+mj-lt"/>
              </a:rPr>
              <a:t>Tabela</a:t>
            </a:r>
            <a:r>
              <a:rPr lang="en-US" sz="800" b="1" dirty="0">
                <a:solidFill>
                  <a:srgbClr val="830051"/>
                </a:solidFill>
                <a:latin typeface="+mj-lt"/>
              </a:rPr>
              <a:t> 3.</a:t>
            </a:r>
          </a:p>
          <a:p>
            <a:pPr algn="ctr">
              <a:lnSpc>
                <a:spcPct val="150000"/>
              </a:lnSpc>
            </a:pPr>
            <a:r>
              <a:rPr lang="pt-PT" sz="800" b="1" dirty="0">
                <a:solidFill>
                  <a:srgbClr val="333333"/>
                </a:solidFill>
                <a:latin typeface="+mj-lt"/>
              </a:rPr>
              <a:t>Fatores de risco a considerar no rastreio da doença renal crónica</a:t>
            </a:r>
            <a:endParaRPr lang="pt-PT" sz="800" i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pic>
        <p:nvPicPr>
          <p:cNvPr id="11" name="Imagem 10" descr="Uma imagem com texto, captura de ecrã, Tipo de letra, documento&#10;&#10;Descrição gerada automaticamente">
            <a:extLst>
              <a:ext uri="{FF2B5EF4-FFF2-40B4-BE49-F238E27FC236}">
                <a16:creationId xmlns:a16="http://schemas.microsoft.com/office/drawing/2014/main" id="{6E910CEA-E22B-0A46-2F38-15B2D432A5C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9350" y="2538424"/>
            <a:ext cx="4305300" cy="3085818"/>
          </a:xfrm>
          <a:prstGeom prst="rect">
            <a:avLst/>
          </a:prstGeom>
        </p:spPr>
      </p:pic>
      <p:sp>
        <p:nvSpPr>
          <p:cNvPr id="18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36C7B628-DCB9-BE53-4C41-FB8889225E70}"/>
              </a:ext>
            </a:extLst>
          </p:cNvPr>
          <p:cNvSpPr/>
          <p:nvPr/>
        </p:nvSpPr>
        <p:spPr>
          <a:xfrm>
            <a:off x="474345" y="6079595"/>
            <a:ext cx="8195310" cy="6260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As crianças, os jovens e os adultos que tomam medicamentos que podem afetar a função renal como, por exemplo, inibidores da </a:t>
            </a:r>
            <a:r>
              <a:rPr lang="pt-PT" sz="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calcineurina</a:t>
            </a:r>
            <a:r>
              <a:rPr lang="pt-PT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, lítio ou anti-inflamatórios não esteroides de longa duração, devem ser monitorizados pelo menos anualmente em relação à TFG. As crianças e os jovens devem ser submetidos a um rastreio da DRC em caso de rim único funcional ou de episódio anterior de LRA.</a:t>
            </a:r>
            <a:endParaRPr lang="pt-PT" sz="800" i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20" name="Rectangle 6">
            <a:extLst>
              <a:ext uri="{FF2B5EF4-FFF2-40B4-BE49-F238E27FC236}">
                <a16:creationId xmlns:a16="http://schemas.microsoft.com/office/drawing/2014/main" id="{EE6FCB8D-F682-BC90-6EDE-AEA4C16495FB}"/>
              </a:ext>
            </a:extLst>
          </p:cNvPr>
          <p:cNvSpPr/>
          <p:nvPr/>
        </p:nvSpPr>
        <p:spPr>
          <a:xfrm>
            <a:off x="475363" y="1094601"/>
            <a:ext cx="775335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Rastreio</a:t>
            </a:r>
            <a:endParaRPr kumimoji="0" lang="en-AU" sz="1200" b="1" i="0" u="none" strike="noStrike" kern="1200" cap="none" spc="-15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j-lt"/>
              <a:ea typeface="+mn-ea"/>
              <a:cs typeface="Roboto Slab Regular"/>
            </a:endParaRPr>
          </a:p>
        </p:txBody>
      </p:sp>
    </p:spTree>
    <p:extLst>
      <p:ext uri="{BB962C8B-B14F-4D97-AF65-F5344CB8AC3E}">
        <p14:creationId xmlns:p14="http://schemas.microsoft.com/office/powerpoint/2010/main" val="2315332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Imagem 63" descr="Uma imagem com escuridão, preto, captura de ecrã, esguro&#10;&#10;Descrição gerada automaticamente">
            <a:extLst>
              <a:ext uri="{FF2B5EF4-FFF2-40B4-BE49-F238E27FC236}">
                <a16:creationId xmlns:a16="http://schemas.microsoft.com/office/drawing/2014/main" id="{B68476AF-D388-84DC-E1D4-2F6EAA391D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137" y="-685800"/>
            <a:ext cx="4699863" cy="42672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74345" y="507823"/>
            <a:ext cx="7753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Doença Renal Crónica</a:t>
            </a:r>
            <a:endParaRPr kumimoji="0" lang="en-AU" sz="2500" b="1" i="0" u="none" strike="noStrike" kern="1200" cap="none" spc="-15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j-lt"/>
              <a:ea typeface="+mn-ea"/>
              <a:cs typeface="Roboto Slab Regular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5AF43CEA-6E5D-303C-B843-394930481049}"/>
              </a:ext>
            </a:extLst>
          </p:cNvPr>
          <p:cNvSpPr/>
          <p:nvPr/>
        </p:nvSpPr>
        <p:spPr>
          <a:xfrm>
            <a:off x="0" y="-22687"/>
            <a:ext cx="9144000" cy="34378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" dist="25400" dir="5400000" algn="ctr" rotWithShape="0">
              <a:srgbClr val="000000">
                <a:alpha val="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4" name="Imagem 3" descr="Uma imagem com Tipo de letra, Gráficos, design gráfico, logótipo&#10;&#10;Descrição gerada automaticamente">
            <a:extLst>
              <a:ext uri="{FF2B5EF4-FFF2-40B4-BE49-F238E27FC236}">
                <a16:creationId xmlns:a16="http://schemas.microsoft.com/office/drawing/2014/main" id="{B45EF6C7-D587-6A45-2A0B-8A2473C374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58143"/>
            <a:ext cx="749479" cy="182124"/>
          </a:xfrm>
          <a:prstGeom prst="rect">
            <a:avLst/>
          </a:prstGeom>
        </p:spPr>
      </p:pic>
      <p:pic>
        <p:nvPicPr>
          <p:cNvPr id="12" name="Imagem 11" descr="Uma imagem com Gráficos, Tipo de letra, design gráfico, Magenta&#10;&#10;Descrição gerada automaticamente">
            <a:extLst>
              <a:ext uri="{FF2B5EF4-FFF2-40B4-BE49-F238E27FC236}">
                <a16:creationId xmlns:a16="http://schemas.microsoft.com/office/drawing/2014/main" id="{5B27527C-4A3A-F5B1-5754-BF1876BFA8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21" y="57031"/>
            <a:ext cx="1066799" cy="184348"/>
          </a:xfrm>
          <a:prstGeom prst="rect">
            <a:avLst/>
          </a:prstGeom>
        </p:spPr>
      </p:pic>
      <p:sp>
        <p:nvSpPr>
          <p:cNvPr id="15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482FE239-E83A-43C0-1244-E07555EEA319}"/>
              </a:ext>
            </a:extLst>
          </p:cNvPr>
          <p:cNvSpPr/>
          <p:nvPr/>
        </p:nvSpPr>
        <p:spPr>
          <a:xfrm>
            <a:off x="474345" y="1542362"/>
            <a:ext cx="8195310" cy="11775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800" dirty="0">
                <a:solidFill>
                  <a:srgbClr val="333333"/>
                </a:solidFill>
                <a:latin typeface="+mj-lt"/>
              </a:rPr>
              <a:t>Os exames de rastreio da DRC incluem: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PT" sz="800" dirty="0">
                <a:solidFill>
                  <a:srgbClr val="333333"/>
                </a:solidFill>
                <a:latin typeface="+mj-lt"/>
              </a:rPr>
              <a:t>Determinação da creatinina sérica e estimativa da TFG;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PT" sz="800" dirty="0">
                <a:solidFill>
                  <a:srgbClr val="333333"/>
                </a:solidFill>
                <a:latin typeface="+mj-lt"/>
              </a:rPr>
              <a:t>Determinação da albuminúria através da medição do rácio albumina/creatinina (RAC) de uma amostra de urina ocasional, de preferência a primeira da manhã (o método preferido, devido à sua facilidade e boa correlação com a excreção na urina de 24 horas);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800" dirty="0" err="1">
                <a:solidFill>
                  <a:srgbClr val="333333"/>
                </a:solidFill>
                <a:latin typeface="+mj-lt"/>
              </a:rPr>
              <a:t>Análise</a:t>
            </a:r>
            <a:r>
              <a:rPr lang="en-US" sz="800" dirty="0">
                <a:solidFill>
                  <a:srgbClr val="333333"/>
                </a:solidFill>
                <a:latin typeface="+mj-lt"/>
              </a:rPr>
              <a:t> do </a:t>
            </a:r>
            <a:r>
              <a:rPr lang="en-US" sz="800" dirty="0" err="1">
                <a:solidFill>
                  <a:srgbClr val="333333"/>
                </a:solidFill>
                <a:latin typeface="+mj-lt"/>
              </a:rPr>
              <a:t>sedimento</a:t>
            </a:r>
            <a:r>
              <a:rPr lang="en-US" sz="800" dirty="0">
                <a:solidFill>
                  <a:srgbClr val="333333"/>
                </a:solidFill>
                <a:latin typeface="+mj-lt"/>
              </a:rPr>
              <a:t> </a:t>
            </a:r>
            <a:r>
              <a:rPr lang="en-US" sz="800" dirty="0" err="1">
                <a:solidFill>
                  <a:srgbClr val="333333"/>
                </a:solidFill>
                <a:latin typeface="+mj-lt"/>
              </a:rPr>
              <a:t>urinário</a:t>
            </a:r>
            <a:r>
              <a:rPr lang="en-US" sz="800" dirty="0">
                <a:solidFill>
                  <a:srgbClr val="333333"/>
                </a:solidFill>
                <a:latin typeface="+mj-lt"/>
              </a:rPr>
              <a:t>;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PT" sz="800" dirty="0">
                <a:solidFill>
                  <a:srgbClr val="333333"/>
                </a:solidFill>
                <a:latin typeface="+mj-lt"/>
              </a:rPr>
              <a:t>Exame imagiológico (ecografia renal e das vias urinárias).</a:t>
            </a:r>
            <a:endParaRPr lang="pt-PT" sz="800" i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37407A45-FF2F-4B47-2168-34D4575289DD}"/>
              </a:ext>
            </a:extLst>
          </p:cNvPr>
          <p:cNvSpPr/>
          <p:nvPr/>
        </p:nvSpPr>
        <p:spPr>
          <a:xfrm>
            <a:off x="469721" y="1346300"/>
            <a:ext cx="775335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000" b="1" dirty="0">
                <a:solidFill>
                  <a:srgbClr val="E9AD47"/>
                </a:solidFill>
                <a:latin typeface="+mj-lt"/>
              </a:rPr>
              <a:t>Exames de Rastreio</a:t>
            </a:r>
            <a:endParaRPr kumimoji="0" lang="en-AU" sz="1000" b="1" i="0" u="none" strike="noStrike" kern="1200" cap="none" spc="-150" normalizeH="0" baseline="0" noProof="0" dirty="0">
              <a:ln>
                <a:noFill/>
              </a:ln>
              <a:solidFill>
                <a:srgbClr val="E9AD47"/>
              </a:solidFill>
              <a:effectLst/>
              <a:uLnTx/>
              <a:uFillTx/>
              <a:latin typeface="+mj-lt"/>
              <a:ea typeface="+mn-ea"/>
              <a:cs typeface="Roboto Slab Regular"/>
            </a:endParaRPr>
          </a:p>
        </p:txBody>
      </p:sp>
      <p:sp>
        <p:nvSpPr>
          <p:cNvPr id="9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7E8BF3F0-87D8-37D6-EAE5-7579D4B299AF}"/>
              </a:ext>
            </a:extLst>
          </p:cNvPr>
          <p:cNvSpPr/>
          <p:nvPr/>
        </p:nvSpPr>
        <p:spPr>
          <a:xfrm>
            <a:off x="474345" y="762000"/>
            <a:ext cx="8195310" cy="23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Andreia Nunes; Carolina Belino; Cristina </a:t>
            </a:r>
            <a:r>
              <a:rPr lang="pt-PT" sz="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Outerelo</a:t>
            </a:r>
            <a:r>
              <a:rPr lang="pt-PT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; Gilberto Guimarães; Ivan Luz; Zélia Lopes</a:t>
            </a:r>
            <a:endParaRPr lang="pt-PT" sz="700" i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20" name="Rectangle 6">
            <a:extLst>
              <a:ext uri="{FF2B5EF4-FFF2-40B4-BE49-F238E27FC236}">
                <a16:creationId xmlns:a16="http://schemas.microsoft.com/office/drawing/2014/main" id="{EE6FCB8D-F682-BC90-6EDE-AEA4C16495FB}"/>
              </a:ext>
            </a:extLst>
          </p:cNvPr>
          <p:cNvSpPr/>
          <p:nvPr/>
        </p:nvSpPr>
        <p:spPr>
          <a:xfrm>
            <a:off x="475363" y="1094601"/>
            <a:ext cx="775335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Rastreio</a:t>
            </a:r>
            <a:endParaRPr kumimoji="0" lang="en-AU" sz="1200" b="1" i="0" u="none" strike="noStrike" kern="1200" cap="none" spc="-15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j-lt"/>
              <a:ea typeface="+mn-ea"/>
              <a:cs typeface="Roboto Slab Regular"/>
            </a:endParaRPr>
          </a:p>
        </p:txBody>
      </p:sp>
      <p:sp>
        <p:nvSpPr>
          <p:cNvPr id="3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E4388BA9-8AF0-2504-77FF-439CE3DC5A33}"/>
              </a:ext>
            </a:extLst>
          </p:cNvPr>
          <p:cNvSpPr/>
          <p:nvPr/>
        </p:nvSpPr>
        <p:spPr>
          <a:xfrm>
            <a:off x="476501" y="3210170"/>
            <a:ext cx="7143499" cy="11775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800" dirty="0">
                <a:solidFill>
                  <a:srgbClr val="333333"/>
                </a:solidFill>
                <a:latin typeface="+mj-lt"/>
              </a:rPr>
              <a:t>O </a:t>
            </a:r>
            <a:r>
              <a:rPr lang="pt-PT" sz="800" b="1" dirty="0">
                <a:solidFill>
                  <a:srgbClr val="333333"/>
                </a:solidFill>
                <a:latin typeface="+mj-lt"/>
              </a:rPr>
              <a:t>cálculo da TFG</a:t>
            </a:r>
            <a:r>
              <a:rPr lang="pt-PT" sz="800" b="0" dirty="0">
                <a:solidFill>
                  <a:srgbClr val="333333"/>
                </a:solidFill>
                <a:latin typeface="+mj-lt"/>
              </a:rPr>
              <a:t> permite uma avaliação mais precisa da função renal do que a creatinina sérica isolada. A fórmula CKD-EPI (</a:t>
            </a:r>
            <a:r>
              <a:rPr lang="pt-PT" sz="800" b="0" i="1" dirty="0" err="1">
                <a:solidFill>
                  <a:srgbClr val="333333"/>
                </a:solidFill>
                <a:latin typeface="+mj-lt"/>
              </a:rPr>
              <a:t>Chronic</a:t>
            </a:r>
            <a:r>
              <a:rPr lang="pt-PT" sz="800" b="0" i="1" dirty="0">
                <a:solidFill>
                  <a:srgbClr val="333333"/>
                </a:solidFill>
                <a:latin typeface="+mj-lt"/>
              </a:rPr>
              <a:t> Kidney Disease </a:t>
            </a:r>
            <a:r>
              <a:rPr lang="pt-PT" sz="800" b="0" i="1" dirty="0" err="1">
                <a:solidFill>
                  <a:srgbClr val="333333"/>
                </a:solidFill>
                <a:latin typeface="+mj-lt"/>
              </a:rPr>
              <a:t>Epidemiology</a:t>
            </a:r>
            <a:r>
              <a:rPr lang="pt-PT" sz="800" b="0" i="1" dirty="0">
                <a:solidFill>
                  <a:srgbClr val="333333"/>
                </a:solidFill>
                <a:latin typeface="+mj-lt"/>
              </a:rPr>
              <a:t> </a:t>
            </a:r>
            <a:r>
              <a:rPr lang="pt-PT" sz="800" b="0" i="1" dirty="0" err="1">
                <a:solidFill>
                  <a:srgbClr val="333333"/>
                </a:solidFill>
                <a:latin typeface="+mj-lt"/>
              </a:rPr>
              <a:t>Collaboration</a:t>
            </a:r>
            <a:r>
              <a:rPr lang="pt-PT" sz="800" b="0" i="0" dirty="0">
                <a:solidFill>
                  <a:srgbClr val="333333"/>
                </a:solidFill>
                <a:latin typeface="+mj-lt"/>
              </a:rPr>
              <a:t>) permite uma previsão mais exata dos resultados prognósticos renais e tem menos enviesamentos do que a fórmula MDRD (</a:t>
            </a:r>
            <a:r>
              <a:rPr lang="pt-PT" sz="800" b="0" i="1" dirty="0" err="1">
                <a:solidFill>
                  <a:srgbClr val="333333"/>
                </a:solidFill>
                <a:latin typeface="+mj-lt"/>
              </a:rPr>
              <a:t>Chronic</a:t>
            </a:r>
            <a:r>
              <a:rPr lang="pt-PT" sz="800" b="0" i="1" dirty="0">
                <a:solidFill>
                  <a:srgbClr val="333333"/>
                </a:solidFill>
                <a:latin typeface="+mj-lt"/>
              </a:rPr>
              <a:t> Kidney Disease </a:t>
            </a:r>
            <a:r>
              <a:rPr lang="pt-PT" sz="800" b="0" i="1" dirty="0" err="1">
                <a:solidFill>
                  <a:srgbClr val="333333"/>
                </a:solidFill>
                <a:latin typeface="+mj-lt"/>
              </a:rPr>
              <a:t>Epidemiology</a:t>
            </a:r>
            <a:r>
              <a:rPr lang="pt-PT" sz="800" b="0" i="1" dirty="0">
                <a:solidFill>
                  <a:srgbClr val="333333"/>
                </a:solidFill>
                <a:latin typeface="+mj-lt"/>
              </a:rPr>
              <a:t> </a:t>
            </a:r>
            <a:r>
              <a:rPr lang="pt-PT" sz="800" b="0" i="1" dirty="0" err="1">
                <a:solidFill>
                  <a:srgbClr val="333333"/>
                </a:solidFill>
                <a:latin typeface="+mj-lt"/>
              </a:rPr>
              <a:t>Collaboration</a:t>
            </a:r>
            <a:r>
              <a:rPr lang="pt-PT" sz="800" b="0" i="0" dirty="0">
                <a:solidFill>
                  <a:srgbClr val="333333"/>
                </a:solidFill>
                <a:latin typeface="+mj-lt"/>
              </a:rPr>
              <a:t>).</a:t>
            </a:r>
          </a:p>
          <a:p>
            <a:pPr>
              <a:lnSpc>
                <a:spcPct val="150000"/>
              </a:lnSpc>
            </a:pPr>
            <a:endParaRPr lang="en-US" sz="800" b="0" i="0" dirty="0">
              <a:solidFill>
                <a:srgbClr val="333333"/>
              </a:solidFill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pt-PT" sz="800" b="0" i="0" dirty="0">
                <a:solidFill>
                  <a:srgbClr val="333333"/>
                </a:solidFill>
                <a:latin typeface="+mj-lt"/>
              </a:rPr>
              <a:t>A presença de albuminúria, eritrócitos </a:t>
            </a:r>
            <a:r>
              <a:rPr lang="pt-PT" sz="800" b="0" i="0" dirty="0" err="1">
                <a:solidFill>
                  <a:srgbClr val="333333"/>
                </a:solidFill>
                <a:latin typeface="+mj-lt"/>
              </a:rPr>
              <a:t>dismórficos</a:t>
            </a:r>
            <a:r>
              <a:rPr lang="pt-PT" sz="800" b="0" i="0" dirty="0">
                <a:solidFill>
                  <a:srgbClr val="333333"/>
                </a:solidFill>
                <a:latin typeface="+mj-lt"/>
              </a:rPr>
              <a:t> ou cilindros celulares e componentes das células tubulares renais são patognomónicos de lesão renal.</a:t>
            </a:r>
          </a:p>
          <a:p>
            <a:pPr>
              <a:lnSpc>
                <a:spcPct val="150000"/>
              </a:lnSpc>
            </a:pPr>
            <a:r>
              <a:rPr lang="pt-PT" sz="800" b="0" i="0" dirty="0">
                <a:solidFill>
                  <a:srgbClr val="333333"/>
                </a:solidFill>
                <a:latin typeface="+mj-lt"/>
              </a:rPr>
              <a:t>A relação albumina/creatinina na urina de uma única amostra é um marcador mais sensível e específico da DRC do que a relação proteína/creatinina.</a:t>
            </a:r>
            <a:endParaRPr lang="pt-PT" sz="800" i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79A32F71-E7F6-5BB7-5D39-D29B85E4430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3133448"/>
            <a:ext cx="895099" cy="143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386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Office Theme">
  <a:themeElements>
    <a:clrScheme name="guia-cardio">
      <a:dk1>
        <a:srgbClr val="0B0B0B"/>
      </a:dk1>
      <a:lt1>
        <a:srgbClr val="FFFFFF"/>
      </a:lt1>
      <a:dk2>
        <a:srgbClr val="A8AFB9"/>
      </a:dk2>
      <a:lt2>
        <a:srgbClr val="FFFFFF"/>
      </a:lt2>
      <a:accent1>
        <a:srgbClr val="8B034F"/>
      </a:accent1>
      <a:accent2>
        <a:srgbClr val="E21D45"/>
      </a:accent2>
      <a:accent3>
        <a:srgbClr val="DA4A40"/>
      </a:accent3>
      <a:accent4>
        <a:srgbClr val="E9643D"/>
      </a:accent4>
      <a:accent5>
        <a:srgbClr val="F87D3A"/>
      </a:accent5>
      <a:accent6>
        <a:srgbClr val="A5ADB6"/>
      </a:accent6>
      <a:hlink>
        <a:srgbClr val="0070C0"/>
      </a:hlink>
      <a:folHlink>
        <a:srgbClr val="16B0B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40D896AD33B45D40B22057196570C3A5" ma:contentTypeVersion="17" ma:contentTypeDescription="Criar um novo documento." ma:contentTypeScope="" ma:versionID="c4d2805067bb8a13028386e77af07508">
  <xsd:schema xmlns:xsd="http://www.w3.org/2001/XMLSchema" xmlns:xs="http://www.w3.org/2001/XMLSchema" xmlns:p="http://schemas.microsoft.com/office/2006/metadata/properties" xmlns:ns2="44a56295-c29e-4898-8136-a54736c65b82" xmlns:ns3="104ed584-0fe8-49d7-98ca-459ea3f11d5d" xmlns:ns4="cda16221-dbbe-4b6f-b696-854839a06ab6" targetNamespace="http://schemas.microsoft.com/office/2006/metadata/properties" ma:root="true" ma:fieldsID="307810130fb6436a319c2a648dacfd97" ns2:_="" ns3:_="" ns4:_="">
    <xsd:import namespace="44a56295-c29e-4898-8136-a54736c65b82"/>
    <xsd:import namespace="104ed584-0fe8-49d7-98ca-459ea3f11d5d"/>
    <xsd:import namespace="cda16221-dbbe-4b6f-b696-854839a06ab6"/>
    <xsd:element name="properties">
      <xsd:complexType>
        <xsd:sequence>
          <xsd:element name="documentManagement">
            <xsd:complexType>
              <xsd:all>
                <xsd:element ref="ns2:Descriptions" minOccurs="0"/>
                <xsd:element ref="ns2:Keyword" minOccurs="0"/>
                <xsd:element ref="ns3:lcf76f155ced4ddcb4097134ff3c332f" minOccurs="0"/>
                <xsd:element ref="ns4:TaxCatchAll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DateTaken" minOccurs="0"/>
                <xsd:element ref="ns3:MediaServiceObjectDetectorVersion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4:SharedWithUsers" minOccurs="0"/>
                <xsd:element ref="ns4:SharedWithDetails" minOccurs="0"/>
                <xsd:element ref="ns3:MediaLengthInSeconds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a56295-c29e-4898-8136-a54736c65b82" elementFormDefault="qualified">
    <xsd:import namespace="http://schemas.microsoft.com/office/2006/documentManagement/types"/>
    <xsd:import namespace="http://schemas.microsoft.com/office/infopath/2007/PartnerControls"/>
    <xsd:element name="Descriptions" ma:index="8" nillable="true" ma:displayName="Descriptions" ma:description="Describe your document to make it appear at the top of search results" ma:internalName="Descriptions">
      <xsd:simpleType>
        <xsd:restriction base="dms:Note">
          <xsd:maxLength value="255"/>
        </xsd:restriction>
      </xsd:simpleType>
    </xsd:element>
    <xsd:element name="Keyword" ma:index="9" nillable="true" ma:displayName="Keyword" ma:description="Enter list of terms separated by semi-colon(;)" ma:internalName="Keyword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4ed584-0fe8-49d7-98ca-459ea3f11d5d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11" nillable="true" ma:taxonomy="true" ma:internalName="lcf76f155ced4ddcb4097134ff3c332f" ma:taxonomyFieldName="MediaServiceImageTags" ma:displayName="Etiquetas de Imagem" ma:readOnly="false" ma:fieldId="{5cf76f15-5ced-4ddc-b409-7134ff3c332f}" ma:taxonomyMulti="true" ma:sspId="1ee89e71-04cd-405e-9ca3-99e020c1694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4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a16221-dbbe-4b6f-b696-854839a06ab6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95254dcb-36c6-4bf8-97cd-f868facd2ce1}" ma:internalName="TaxCatchAll" ma:showField="CatchAllData" ma:web="cda16221-dbbe-4b6f-b696-854839a06ab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Detalhes de Partilhado Com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Keyword xmlns="44a56295-c29e-4898-8136-a54736c65b82" xsi:nil="true"/>
    <Descriptions xmlns="44a56295-c29e-4898-8136-a54736c65b82" xsi:nil="true"/>
    <lcf76f155ced4ddcb4097134ff3c332f xmlns="104ed584-0fe8-49d7-98ca-459ea3f11d5d">
      <Terms xmlns="http://schemas.microsoft.com/office/infopath/2007/PartnerControls"/>
    </lcf76f155ced4ddcb4097134ff3c332f>
    <TaxCatchAll xmlns="cda16221-dbbe-4b6f-b696-854839a06ab6" xsi:nil="true"/>
  </documentManagement>
</p:properties>
</file>

<file path=customXml/item4.xml><?xml version="1.0" encoding="utf-8"?>
<?mso-contentType ?>
<SharedContentType xmlns="Microsoft.SharePoint.Taxonomy.ContentTypeSync" SourceId="1ee89e71-04cd-405e-9ca3-99e020c1694d" ContentTypeId="0x0101" PreviousValue="false"/>
</file>

<file path=customXml/itemProps1.xml><?xml version="1.0" encoding="utf-8"?>
<ds:datastoreItem xmlns:ds="http://schemas.openxmlformats.org/officeDocument/2006/customXml" ds:itemID="{FD653A0E-C41F-412D-984F-D1018CB6ACE3}"/>
</file>

<file path=customXml/itemProps2.xml><?xml version="1.0" encoding="utf-8"?>
<ds:datastoreItem xmlns:ds="http://schemas.openxmlformats.org/officeDocument/2006/customXml" ds:itemID="{0F6D60D8-918C-4C28-84BD-C0B64E436E4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B5F6E55-0B40-47CC-A3C1-CFD995B28C7B}">
  <ds:schemaRefs>
    <ds:schemaRef ds:uri="http://schemas.microsoft.com/office/2006/metadata/properties"/>
    <ds:schemaRef ds:uri="http://schemas.microsoft.com/office/infopath/2007/PartnerControls"/>
    <ds:schemaRef ds:uri="c6b9a787-d277-40cf-9eca-4dfaf2aeeee1"/>
    <ds:schemaRef ds:uri="51053ae2-507b-45cb-8a2d-950dc0a355a7"/>
  </ds:schemaRefs>
</ds:datastoreItem>
</file>

<file path=customXml/itemProps4.xml><?xml version="1.0" encoding="utf-8"?>
<ds:datastoreItem xmlns:ds="http://schemas.openxmlformats.org/officeDocument/2006/customXml" ds:itemID="{441B6CD0-F4B4-455B-8A54-2C5883CDD423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124829</TotalTime>
  <Words>9742</Words>
  <Application>Microsoft Office PowerPoint</Application>
  <PresentationFormat>Apresentação no Ecrã (4:3)</PresentationFormat>
  <Paragraphs>463</Paragraphs>
  <Slides>45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13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45</vt:i4>
      </vt:variant>
    </vt:vector>
  </HeadingPairs>
  <TitlesOfParts>
    <vt:vector size="59" baseType="lpstr">
      <vt:lpstr>Arial</vt:lpstr>
      <vt:lpstr>Courier New</vt:lpstr>
      <vt:lpstr>Franklin Gothic Medium</vt:lpstr>
      <vt:lpstr>Futura LT Book</vt:lpstr>
      <vt:lpstr>Mission Gothic Regular</vt:lpstr>
      <vt:lpstr>Nexa Bold</vt:lpstr>
      <vt:lpstr>Noto Sans</vt:lpstr>
      <vt:lpstr>Open Sans</vt:lpstr>
      <vt:lpstr>Roboto Light</vt:lpstr>
      <vt:lpstr>Roboto Slab Bold</vt:lpstr>
      <vt:lpstr>Roboto Slab Regular</vt:lpstr>
      <vt:lpstr>Segoe UI</vt:lpstr>
      <vt:lpstr>Sketch Rockwell</vt:lpstr>
      <vt:lpstr>Office Theme</vt:lpstr>
      <vt:lpstr>Apresentação do PowerPoint</vt:lpstr>
      <vt:lpstr>Apresentação do PowerPoint</vt:lpstr>
      <vt:lpstr>Introdução</vt:lpstr>
      <vt:lpstr>Apresentação do PowerPoint</vt:lpstr>
      <vt:lpstr>Doença Renal Crónica Andreia Nunes; Carolina Belino; Cristina Outerelo; Gilberto Guimarães; Ivan Luz; Zélia Lopes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Diabetes na Doença Renal Crónica Ana Isabel Rodrigues; Inês Aires; Luís Mendonça; Paulo Subtil; Susana Heitor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Pressão Arterial na  Doença Renal Crónica Diogo Ramos; Luís Rodrigues; Paula Felgueiras; Sofia Homem de Melo</vt:lpstr>
      <vt:lpstr>Apresentação do PowerPoint</vt:lpstr>
      <vt:lpstr>Apresentação do PowerPoint</vt:lpstr>
      <vt:lpstr>Apresentação do PowerPoint</vt:lpstr>
      <vt:lpstr>Apresentação do PowerPoint</vt:lpstr>
      <vt:lpstr>Doenças Glomerulares na Doença Renal Crónica João Nobre; Gil Silva; Manuel Amoedo; Henrique Sousa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Doença Renal Poliquística Autossómica dominante na Doença Renal Crónica João Mário; Jorge Malheiro; Leila Cardoso; Miguel Bigotte Vieira; Vital da Silva Domingues; Joaquim Calado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LIME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adrienne.reynolds</dc:creator>
  <cp:lastModifiedBy>Carlos Cunha</cp:lastModifiedBy>
  <cp:revision>1984</cp:revision>
  <dcterms:created xsi:type="dcterms:W3CDTF">2013-04-14T18:18:29Z</dcterms:created>
  <dcterms:modified xsi:type="dcterms:W3CDTF">2024-04-24T08:50:28Z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0x01010040D896AD33B45D40B22057196570C3A5</vt:lpwstr>
  </property>
  <property fmtid="{D5CDD505-2E9C-101B-9397-08002B2CF9AE}" pid="3" name="MediaServiceImageTags">
    <vt:lpwstr/>
  </property>
</Properties>
</file>